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0" r:id="rId4"/>
    <p:sldId id="257" r:id="rId5"/>
    <p:sldId id="259" r:id="rId6"/>
    <p:sldId id="260" r:id="rId7"/>
    <p:sldId id="261" r:id="rId8"/>
    <p:sldId id="272" r:id="rId9"/>
    <p:sldId id="269" r:id="rId10"/>
    <p:sldId id="262" r:id="rId11"/>
    <p:sldId id="265" r:id="rId12"/>
    <p:sldId id="271" r:id="rId13"/>
    <p:sldId id="266" r:id="rId14"/>
    <p:sldId id="267" r:id="rId15"/>
    <p:sldId id="263" r:id="rId16"/>
    <p:sldId id="264" r:id="rId17"/>
    <p:sldId id="268" r:id="rId1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4" autoAdjust="0"/>
  </p:normalViewPr>
  <p:slideViewPr>
    <p:cSldViewPr snapToGrid="0" showGuides="1">
      <p:cViewPr varScale="1">
        <p:scale>
          <a:sx n="55" d="100"/>
          <a:sy n="55" d="100"/>
        </p:scale>
        <p:origin x="2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6F6AC-3BCA-4F18-8223-9C6C1D822E9F}" type="datetimeFigureOut">
              <a:rPr lang="et-EE" smtClean="0"/>
              <a:t>19.09.2016</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594F7-66DB-4D0A-9A03-239FD03F4F93}" type="slidenum">
              <a:rPr lang="et-EE" smtClean="0"/>
              <a:t>‹#›</a:t>
            </a:fld>
            <a:endParaRPr lang="et-EE"/>
          </a:p>
        </p:txBody>
      </p:sp>
    </p:spTree>
    <p:extLst>
      <p:ext uri="{BB962C8B-B14F-4D97-AF65-F5344CB8AC3E}">
        <p14:creationId xmlns:p14="http://schemas.microsoft.com/office/powerpoint/2010/main" val="196060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Rakenduskava teemad</a:t>
            </a:r>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9</a:t>
            </a:fld>
            <a:endParaRPr lang="et-EE"/>
          </a:p>
        </p:txBody>
      </p:sp>
    </p:spTree>
    <p:extLst>
      <p:ext uri="{BB962C8B-B14F-4D97-AF65-F5344CB8AC3E}">
        <p14:creationId xmlns:p14="http://schemas.microsoft.com/office/powerpoint/2010/main" val="319238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lisada artikkel 20</a:t>
            </a:r>
          </a:p>
          <a:p>
            <a:endParaRPr lang="et-EE" dirty="0" smtClean="0"/>
          </a:p>
          <a:p>
            <a:r>
              <a:rPr lang="et-EE" sz="1200" kern="1200" dirty="0" smtClean="0">
                <a:solidFill>
                  <a:schemeClr val="tx1"/>
                </a:solidFill>
                <a:effectLst/>
                <a:latin typeface="+mn-lt"/>
                <a:ea typeface="+mn-ea"/>
                <a:cs typeface="+mn-cs"/>
              </a:rPr>
              <a:t>Põhiteenused ja külauuendus maapiirkondades</a:t>
            </a:r>
          </a:p>
          <a:p>
            <a:r>
              <a:rPr lang="et-EE" sz="1200" kern="1200" dirty="0" smtClean="0">
                <a:solidFill>
                  <a:schemeClr val="tx1"/>
                </a:solidFill>
                <a:effectLst/>
                <a:latin typeface="+mn-lt"/>
                <a:ea typeface="+mn-ea"/>
                <a:cs typeface="+mn-cs"/>
              </a:rPr>
              <a:t>…</a:t>
            </a:r>
          </a:p>
          <a:p>
            <a:r>
              <a:rPr lang="et-EE" sz="1200" kern="1200" dirty="0" smtClean="0">
                <a:solidFill>
                  <a:schemeClr val="tx1"/>
                </a:solidFill>
                <a:effectLst/>
                <a:latin typeface="+mn-lt"/>
                <a:ea typeface="+mn-ea"/>
                <a:cs typeface="+mn-cs"/>
              </a:rPr>
              <a:t>c) lairiba infrastruktuur, sealhulgas selle loomine, tõhustamine ja laiendamine, passiivne lairiba infrastruktuur ning juurdepääs lairibaühendusele ja avalikele e-valitsuse lahendustel</a:t>
            </a:r>
          </a:p>
          <a:p>
            <a:r>
              <a:rPr lang="et-EE" sz="1200" kern="1200" dirty="0" smtClean="0">
                <a:solidFill>
                  <a:schemeClr val="tx1"/>
                </a:solidFill>
                <a:effectLst/>
                <a:latin typeface="+mn-lt"/>
                <a:ea typeface="+mn-ea"/>
                <a:cs typeface="+mn-cs"/>
              </a:rPr>
              <a:t>…</a:t>
            </a:r>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10</a:t>
            </a:fld>
            <a:endParaRPr lang="et-EE"/>
          </a:p>
        </p:txBody>
      </p:sp>
    </p:spTree>
    <p:extLst>
      <p:ext uri="{BB962C8B-B14F-4D97-AF65-F5344CB8AC3E}">
        <p14:creationId xmlns:p14="http://schemas.microsoft.com/office/powerpoint/2010/main" val="205338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Eeldaks</a:t>
            </a:r>
            <a:r>
              <a:rPr lang="et-EE" baseline="0" dirty="0" smtClean="0"/>
              <a:t> eraldi pingerida ja eelarvet. Ettepanek sõnastada märkus ümber järgmiselt: ettevõtte, kes on tegutsenud alla 24 kuu, et hinnata taotleja jätkusuutlikkust hindega 0 või 1 (miinimumhinne 2)</a:t>
            </a:r>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11</a:t>
            </a:fld>
            <a:endParaRPr lang="et-EE"/>
          </a:p>
        </p:txBody>
      </p:sp>
    </p:spTree>
    <p:extLst>
      <p:ext uri="{BB962C8B-B14F-4D97-AF65-F5344CB8AC3E}">
        <p14:creationId xmlns:p14="http://schemas.microsoft.com/office/powerpoint/2010/main" val="70277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Mis teha 8000 euroga? Jätta? Maha? Tegevused peavad olema samad, mis eelpool nimetatud, ehk siis: </a:t>
            </a:r>
            <a:endParaRPr lang="et-EE" sz="1200" b="0" i="0" u="none" strike="noStrike" kern="1200" baseline="0" dirty="0" smtClean="0">
              <a:solidFill>
                <a:schemeClr val="tx1"/>
              </a:solidFill>
              <a:latin typeface="+mn-lt"/>
              <a:ea typeface="+mn-ea"/>
              <a:cs typeface="+mn-cs"/>
            </a:endParaRPr>
          </a:p>
          <a:p>
            <a:r>
              <a:rPr lang="et-EE" sz="1200" b="0" i="0" u="none" strike="noStrike" kern="1200" baseline="0" dirty="0" smtClean="0">
                <a:solidFill>
                  <a:schemeClr val="tx1"/>
                </a:solidFill>
                <a:latin typeface="+mn-lt"/>
                <a:ea typeface="+mn-ea"/>
                <a:cs typeface="+mn-cs"/>
              </a:rPr>
              <a:t>ettevõtjate investeeringud seadusest tulenevate nõuete täitmiseks (sh tervisekaitsenõuete, Päästeameti nõuete jms tagamine) </a:t>
            </a:r>
          </a:p>
          <a:p>
            <a:r>
              <a:rPr lang="et-EE" sz="1200" b="0" i="0" u="none" strike="noStrike" kern="1200" baseline="0" dirty="0" smtClean="0">
                <a:solidFill>
                  <a:schemeClr val="tx1"/>
                </a:solidFill>
                <a:latin typeface="+mn-lt"/>
                <a:ea typeface="+mn-ea"/>
                <a:cs typeface="+mn-cs"/>
              </a:rPr>
              <a:t> tootjate ja töötlejate ökoloogilise jalajälje vähendamine (kaasaegsete tehnoloogiate ja taastuvenergia kasutamine) </a:t>
            </a:r>
          </a:p>
          <a:p>
            <a:r>
              <a:rPr lang="et-EE" sz="1200" b="0" i="0" u="none" strike="noStrike" kern="1200" baseline="0" dirty="0" smtClean="0">
                <a:solidFill>
                  <a:schemeClr val="tx1"/>
                </a:solidFill>
                <a:latin typeface="+mn-lt"/>
                <a:ea typeface="+mn-ea"/>
                <a:cs typeface="+mn-cs"/>
              </a:rPr>
              <a:t> investeeringud turismivaldkonna ettevõtluse toetamiseks </a:t>
            </a:r>
          </a:p>
          <a:p>
            <a:r>
              <a:rPr lang="et-EE" sz="1200" b="0" i="0" u="none" strike="noStrike" kern="1200" baseline="0" dirty="0" smtClean="0">
                <a:solidFill>
                  <a:schemeClr val="tx1"/>
                </a:solidFill>
                <a:latin typeface="+mn-lt"/>
                <a:ea typeface="+mn-ea"/>
                <a:cs typeface="+mn-cs"/>
              </a:rPr>
              <a:t> investeeringud tootmise arendamisse (nt olemasolevatele toodetele lisandväärtuse andmine, kohaliku toidu </a:t>
            </a:r>
            <a:r>
              <a:rPr lang="et-EE" sz="1200" b="0" i="0" u="none" strike="noStrike" kern="1200" baseline="0" dirty="0" err="1" smtClean="0">
                <a:solidFill>
                  <a:schemeClr val="tx1"/>
                </a:solidFill>
                <a:latin typeface="+mn-lt"/>
                <a:ea typeface="+mn-ea"/>
                <a:cs typeface="+mn-cs"/>
              </a:rPr>
              <a:t>väärindamine</a:t>
            </a:r>
            <a:r>
              <a:rPr lang="et-EE" sz="1200" b="0" i="0" u="none" strike="noStrike" kern="1200" baseline="0" dirty="0" smtClean="0">
                <a:solidFill>
                  <a:schemeClr val="tx1"/>
                </a:solidFill>
                <a:latin typeface="+mn-lt"/>
                <a:ea typeface="+mn-ea"/>
                <a:cs typeface="+mn-cs"/>
              </a:rPr>
              <a:t> ja tootmine; tooteahela pikendamiseks vajalike seadmete soetamine, </a:t>
            </a:r>
          </a:p>
          <a:p>
            <a:r>
              <a:rPr lang="et-EE" sz="1200" b="0" i="0" u="none" strike="noStrike" kern="1200" baseline="0" dirty="0" smtClean="0">
                <a:solidFill>
                  <a:schemeClr val="tx1"/>
                </a:solidFill>
                <a:latin typeface="+mn-lt"/>
                <a:ea typeface="+mn-ea"/>
                <a:cs typeface="+mn-cs"/>
              </a:rPr>
              <a:t> sotsiaalse ettevõtluse toetamine (sh investeeringud seadmetesse ja ruumide parendamisse, kogukonnale oluliste madala kasumlikkusega teenuste arendamine) </a:t>
            </a:r>
          </a:p>
          <a:p>
            <a:r>
              <a:rPr lang="et-EE" sz="1200" b="0" i="0" u="none" strike="noStrike" kern="1200" baseline="0" dirty="0" smtClean="0">
                <a:solidFill>
                  <a:schemeClr val="tx1"/>
                </a:solidFill>
                <a:latin typeface="+mn-lt"/>
                <a:ea typeface="+mn-ea"/>
                <a:cs typeface="+mn-cs"/>
              </a:rPr>
              <a:t> Lairiba infrastruktuur </a:t>
            </a:r>
          </a:p>
          <a:p>
            <a:r>
              <a:rPr lang="et-EE" sz="1200" b="0" i="0" u="none" strike="noStrike" kern="1200" baseline="0" dirty="0" smtClean="0">
                <a:solidFill>
                  <a:schemeClr val="tx1"/>
                </a:solidFill>
                <a:latin typeface="+mn-lt"/>
                <a:ea typeface="+mn-ea"/>
                <a:cs typeface="+mn-cs"/>
              </a:rPr>
              <a:t>	</a:t>
            </a:r>
          </a:p>
          <a:p>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12</a:t>
            </a:fld>
            <a:endParaRPr lang="et-EE"/>
          </a:p>
        </p:txBody>
      </p:sp>
    </p:spTree>
    <p:extLst>
      <p:ext uri="{BB962C8B-B14F-4D97-AF65-F5344CB8AC3E}">
        <p14:creationId xmlns:p14="http://schemas.microsoft.com/office/powerpoint/2010/main" val="18103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Ettepanek kustutada märkus</a:t>
            </a:r>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13</a:t>
            </a:fld>
            <a:endParaRPr lang="et-EE"/>
          </a:p>
        </p:txBody>
      </p:sp>
    </p:spTree>
    <p:extLst>
      <p:ext uri="{BB962C8B-B14F-4D97-AF65-F5344CB8AC3E}">
        <p14:creationId xmlns:p14="http://schemas.microsoft.com/office/powerpoint/2010/main" val="343348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15</a:t>
            </a:fld>
            <a:endParaRPr lang="et-EE"/>
          </a:p>
        </p:txBody>
      </p:sp>
    </p:spTree>
    <p:extLst>
      <p:ext uri="{BB962C8B-B14F-4D97-AF65-F5344CB8AC3E}">
        <p14:creationId xmlns:p14="http://schemas.microsoft.com/office/powerpoint/2010/main" val="125959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A2F594F7-66DB-4D0A-9A03-239FD03F4F93}" type="slidenum">
              <a:rPr lang="et-EE" smtClean="0"/>
              <a:t>16</a:t>
            </a:fld>
            <a:endParaRPr lang="et-EE"/>
          </a:p>
        </p:txBody>
      </p:sp>
    </p:spTree>
    <p:extLst>
      <p:ext uri="{BB962C8B-B14F-4D97-AF65-F5344CB8AC3E}">
        <p14:creationId xmlns:p14="http://schemas.microsoft.com/office/powerpoint/2010/main" val="413131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1052AA4A-5FA0-4A7F-BE45-AA2FE8CD1741}" type="datetimeFigureOut">
              <a:rPr lang="et-EE" smtClean="0"/>
              <a:t>19.09.2016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38631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1052AA4A-5FA0-4A7F-BE45-AA2FE8CD1741}" type="datetimeFigureOut">
              <a:rPr lang="et-EE" smtClean="0"/>
              <a:t>19.09.2016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105359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1052AA4A-5FA0-4A7F-BE45-AA2FE8CD1741}" type="datetimeFigureOut">
              <a:rPr lang="et-EE" smtClean="0"/>
              <a:t>19.09.2016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33251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1052AA4A-5FA0-4A7F-BE45-AA2FE8CD1741}" type="datetimeFigureOut">
              <a:rPr lang="et-EE" smtClean="0"/>
              <a:t>19.09.2016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14692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1052AA4A-5FA0-4A7F-BE45-AA2FE8CD1741}" type="datetimeFigureOut">
              <a:rPr lang="et-EE" smtClean="0"/>
              <a:t>19.09.2016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163283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1052AA4A-5FA0-4A7F-BE45-AA2FE8CD1741}" type="datetimeFigureOut">
              <a:rPr lang="et-EE" smtClean="0"/>
              <a:t>19.09.2016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258575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1052AA4A-5FA0-4A7F-BE45-AA2FE8CD1741}" type="datetimeFigureOut">
              <a:rPr lang="et-EE" smtClean="0"/>
              <a:t>19.09.2016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335051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1052AA4A-5FA0-4A7F-BE45-AA2FE8CD1741}" type="datetimeFigureOut">
              <a:rPr lang="et-EE" smtClean="0"/>
              <a:t>19.09.2016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372909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1052AA4A-5FA0-4A7F-BE45-AA2FE8CD1741}" type="datetimeFigureOut">
              <a:rPr lang="et-EE" smtClean="0"/>
              <a:t>19.09.2016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17310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1052AA4A-5FA0-4A7F-BE45-AA2FE8CD1741}" type="datetimeFigureOut">
              <a:rPr lang="et-EE" smtClean="0"/>
              <a:t>19.09.2016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186854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1052AA4A-5FA0-4A7F-BE45-AA2FE8CD1741}" type="datetimeFigureOut">
              <a:rPr lang="et-EE" smtClean="0"/>
              <a:t>19.09.2016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8CB2DC6-C9EC-4F9D-BE1F-D1BDB39D3ED2}" type="slidenum">
              <a:rPr lang="et-EE" smtClean="0"/>
              <a:t>‹#›</a:t>
            </a:fld>
            <a:endParaRPr lang="et-EE"/>
          </a:p>
        </p:txBody>
      </p:sp>
    </p:spTree>
    <p:extLst>
      <p:ext uri="{BB962C8B-B14F-4D97-AF65-F5344CB8AC3E}">
        <p14:creationId xmlns:p14="http://schemas.microsoft.com/office/powerpoint/2010/main" val="392474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2AA4A-5FA0-4A7F-BE45-AA2FE8CD1741}" type="datetimeFigureOut">
              <a:rPr lang="et-EE" smtClean="0"/>
              <a:t>19.09.2016</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B2DC6-C9EC-4F9D-BE1F-D1BDB39D3ED2}" type="slidenum">
              <a:rPr lang="et-EE" smtClean="0"/>
              <a:t>‹#›</a:t>
            </a:fld>
            <a:endParaRPr lang="et-EE"/>
          </a:p>
        </p:txBody>
      </p:sp>
    </p:spTree>
    <p:extLst>
      <p:ext uri="{BB962C8B-B14F-4D97-AF65-F5344CB8AC3E}">
        <p14:creationId xmlns:p14="http://schemas.microsoft.com/office/powerpoint/2010/main" val="294085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dirty="0" smtClean="0"/>
              <a:t>STRATEEGIASEMINAR</a:t>
            </a:r>
            <a:endParaRPr lang="et-EE" dirty="0"/>
          </a:p>
        </p:txBody>
      </p:sp>
      <p:sp>
        <p:nvSpPr>
          <p:cNvPr id="3" name="Alapealkiri 2"/>
          <p:cNvSpPr>
            <a:spLocks noGrp="1"/>
          </p:cNvSpPr>
          <p:nvPr>
            <p:ph type="subTitle" idx="1"/>
          </p:nvPr>
        </p:nvSpPr>
        <p:spPr/>
        <p:txBody>
          <a:bodyPr/>
          <a:lstStyle/>
          <a:p>
            <a:pPr algn="r"/>
            <a:r>
              <a:rPr lang="et-EE" dirty="0"/>
              <a:t>6</a:t>
            </a:r>
            <a:r>
              <a:rPr lang="et-EE" dirty="0" smtClean="0"/>
              <a:t>.09.2016</a:t>
            </a:r>
          </a:p>
          <a:p>
            <a:pPr algn="r"/>
            <a:r>
              <a:rPr lang="et-EE" dirty="0" smtClean="0"/>
              <a:t>Koseveski</a:t>
            </a:r>
            <a:endParaRPr lang="et-EE" dirty="0"/>
          </a:p>
        </p:txBody>
      </p:sp>
    </p:spTree>
    <p:extLst>
      <p:ext uri="{BB962C8B-B14F-4D97-AF65-F5344CB8AC3E}">
        <p14:creationId xmlns:p14="http://schemas.microsoft.com/office/powerpoint/2010/main" val="94973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lvl="0"/>
            <a:r>
              <a:rPr lang="et-EE" dirty="0"/>
              <a:t/>
            </a:r>
            <a:br>
              <a:rPr lang="et-EE" dirty="0"/>
            </a:br>
            <a:endParaRPr lang="et-EE" dirty="0"/>
          </a:p>
        </p:txBody>
      </p:sp>
      <p:sp>
        <p:nvSpPr>
          <p:cNvPr id="3" name="Sisu kohatäide 2"/>
          <p:cNvSpPr>
            <a:spLocks noGrp="1"/>
          </p:cNvSpPr>
          <p:nvPr>
            <p:ph idx="1"/>
          </p:nvPr>
        </p:nvSpPr>
        <p:spPr>
          <a:xfrm>
            <a:off x="838200" y="815788"/>
            <a:ext cx="10515600" cy="5361175"/>
          </a:xfrm>
        </p:spPr>
        <p:txBody>
          <a:bodyPr/>
          <a:lstStyle/>
          <a:p>
            <a:pPr algn="ctr"/>
            <a:endParaRPr lang="et-EE" dirty="0" smtClean="0"/>
          </a:p>
          <a:p>
            <a:pPr algn="ctr"/>
            <a:endParaRPr lang="et-EE" dirty="0"/>
          </a:p>
          <a:p>
            <a:pPr algn="ctr"/>
            <a:endParaRPr lang="et-EE" dirty="0" smtClean="0"/>
          </a:p>
          <a:p>
            <a:pPr algn="ctr"/>
            <a:endParaRPr lang="et-EE" dirty="0"/>
          </a:p>
          <a:p>
            <a:pPr algn="ctr"/>
            <a:r>
              <a:rPr lang="et-EE" dirty="0" smtClean="0"/>
              <a:t>Ettevõtlusmeetmes puudub artikkel lairiba tegevuseks (lk 38)</a:t>
            </a:r>
            <a:br>
              <a:rPr lang="et-EE" dirty="0" smtClean="0"/>
            </a:br>
            <a:endParaRPr lang="et-EE" dirty="0"/>
          </a:p>
        </p:txBody>
      </p:sp>
    </p:spTree>
    <p:extLst>
      <p:ext uri="{BB962C8B-B14F-4D97-AF65-F5344CB8AC3E}">
        <p14:creationId xmlns:p14="http://schemas.microsoft.com/office/powerpoint/2010/main" val="276415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pPr algn="ctr"/>
            <a:endParaRPr lang="et-EE" dirty="0" smtClean="0"/>
          </a:p>
          <a:p>
            <a:pPr algn="ctr"/>
            <a:endParaRPr lang="et-EE" dirty="0"/>
          </a:p>
          <a:p>
            <a:pPr algn="ctr"/>
            <a:r>
              <a:rPr lang="et-EE" b="1" dirty="0" smtClean="0"/>
              <a:t>Hindamiskriteeriumid lk 46: </a:t>
            </a:r>
          </a:p>
          <a:p>
            <a:endParaRPr lang="et-EE" b="1" i="1" dirty="0"/>
          </a:p>
          <a:p>
            <a:pPr marL="0" indent="0">
              <a:buNone/>
            </a:pPr>
            <a:r>
              <a:rPr lang="et-EE" i="1" dirty="0" smtClean="0"/>
              <a:t>Märkus</a:t>
            </a:r>
            <a:r>
              <a:rPr lang="et-EE" i="1" dirty="0"/>
              <a:t>: Ettevõtlusega alustamise toetuse taotlusi hinnatakse eraldi kriteeriumitega </a:t>
            </a:r>
          </a:p>
        </p:txBody>
      </p:sp>
    </p:spTree>
    <p:extLst>
      <p:ext uri="{BB962C8B-B14F-4D97-AF65-F5344CB8AC3E}">
        <p14:creationId xmlns:p14="http://schemas.microsoft.com/office/powerpoint/2010/main" val="120880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endParaRPr lang="et-EE" dirty="0"/>
          </a:p>
          <a:p>
            <a:pPr algn="ctr"/>
            <a:endParaRPr lang="et-EE" dirty="0" smtClean="0"/>
          </a:p>
          <a:p>
            <a:pPr algn="ctr"/>
            <a:r>
              <a:rPr lang="et-EE" dirty="0" smtClean="0"/>
              <a:t>Ettevõtlusega </a:t>
            </a:r>
            <a:r>
              <a:rPr lang="et-EE" dirty="0"/>
              <a:t>alustamise toetus maapiirkonnas mittepõllumajanduslikuks tegevuseks (</a:t>
            </a:r>
            <a:r>
              <a:rPr lang="et-EE" b="1" dirty="0"/>
              <a:t>toetus kuni 8000 EUR</a:t>
            </a:r>
            <a:r>
              <a:rPr lang="et-EE" dirty="0"/>
              <a:t>) </a:t>
            </a:r>
          </a:p>
          <a:p>
            <a:pPr marL="0" indent="0">
              <a:buNone/>
            </a:pPr>
            <a:endParaRPr lang="et-EE" dirty="0"/>
          </a:p>
          <a:p>
            <a:endParaRPr lang="et-EE" dirty="0"/>
          </a:p>
        </p:txBody>
      </p:sp>
    </p:spTree>
    <p:extLst>
      <p:ext uri="{BB962C8B-B14F-4D97-AF65-F5344CB8AC3E}">
        <p14:creationId xmlns:p14="http://schemas.microsoft.com/office/powerpoint/2010/main" val="297975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normAutofit fontScale="92500" lnSpcReduction="20000"/>
          </a:bodyPr>
          <a:lstStyle/>
          <a:p>
            <a:endParaRPr lang="et-EE" dirty="0" smtClean="0"/>
          </a:p>
          <a:p>
            <a:pPr algn="ctr"/>
            <a:r>
              <a:rPr lang="et-EE" b="1" dirty="0" smtClean="0"/>
              <a:t>Hindamiskriteeriumid lk 47:</a:t>
            </a:r>
          </a:p>
          <a:p>
            <a:pPr marL="0" indent="0">
              <a:buNone/>
            </a:pPr>
            <a:r>
              <a:rPr lang="et-EE" i="1" dirty="0"/>
              <a:t>Märkus: Kogukonnateenuse taotlusi hinnatakse eraldi </a:t>
            </a:r>
            <a:r>
              <a:rPr lang="et-EE" i="1" dirty="0" smtClean="0"/>
              <a:t>kriteeriumitega</a:t>
            </a:r>
          </a:p>
          <a:p>
            <a:pPr marL="0" indent="0">
              <a:buNone/>
            </a:pPr>
            <a:endParaRPr lang="et-EE" i="1" dirty="0"/>
          </a:p>
          <a:p>
            <a:pPr marL="0" indent="0">
              <a:buNone/>
            </a:pPr>
            <a:r>
              <a:rPr lang="et-EE" dirty="0"/>
              <a:t>Uuel strateegiaperioodil </a:t>
            </a:r>
            <a:r>
              <a:rPr lang="et-EE" b="1" dirty="0"/>
              <a:t>rahastab Jõgevamaa Koostöökoda järgmisi kogukonnateenuseid</a:t>
            </a:r>
            <a:r>
              <a:rPr lang="et-EE" dirty="0"/>
              <a:t>: </a:t>
            </a:r>
          </a:p>
          <a:p>
            <a:pPr marL="0" indent="0">
              <a:buNone/>
            </a:pPr>
            <a:r>
              <a:rPr lang="fi-FI" dirty="0"/>
              <a:t>1. </a:t>
            </a:r>
            <a:r>
              <a:rPr lang="fi-FI" dirty="0" err="1"/>
              <a:t>lastehoiuteenus</a:t>
            </a:r>
            <a:r>
              <a:rPr lang="fi-FI" dirty="0"/>
              <a:t> (</a:t>
            </a:r>
            <a:r>
              <a:rPr lang="fi-FI" dirty="0" err="1"/>
              <a:t>nt</a:t>
            </a:r>
            <a:r>
              <a:rPr lang="fi-FI" dirty="0"/>
              <a:t> </a:t>
            </a:r>
            <a:r>
              <a:rPr lang="fi-FI" dirty="0" err="1"/>
              <a:t>ürituste</a:t>
            </a:r>
            <a:r>
              <a:rPr lang="fi-FI" dirty="0"/>
              <a:t> </a:t>
            </a:r>
            <a:r>
              <a:rPr lang="fi-FI" dirty="0" err="1"/>
              <a:t>ajal</a:t>
            </a:r>
            <a:r>
              <a:rPr lang="fi-FI" dirty="0"/>
              <a:t>); </a:t>
            </a:r>
          </a:p>
          <a:p>
            <a:pPr marL="0" indent="0">
              <a:buNone/>
            </a:pPr>
            <a:r>
              <a:rPr lang="et-EE" dirty="0"/>
              <a:t>2. taaskasutus teenus; </a:t>
            </a:r>
          </a:p>
          <a:p>
            <a:pPr marL="0" indent="0">
              <a:buNone/>
            </a:pPr>
            <a:r>
              <a:rPr lang="et-EE" dirty="0"/>
              <a:t>3. supiköögi jms sotsiaalteenused; </a:t>
            </a:r>
          </a:p>
          <a:p>
            <a:pPr marL="0" indent="0">
              <a:buNone/>
            </a:pPr>
            <a:r>
              <a:rPr lang="et-EE" dirty="0"/>
              <a:t>4. sauna teenus; </a:t>
            </a:r>
          </a:p>
          <a:p>
            <a:pPr marL="0" indent="0">
              <a:buNone/>
            </a:pPr>
            <a:r>
              <a:rPr lang="fi-FI" dirty="0"/>
              <a:t>5. </a:t>
            </a:r>
            <a:r>
              <a:rPr lang="fi-FI" dirty="0" err="1"/>
              <a:t>lastelaagrite</a:t>
            </a:r>
            <a:r>
              <a:rPr lang="fi-FI" dirty="0"/>
              <a:t> </a:t>
            </a:r>
            <a:r>
              <a:rPr lang="fi-FI" dirty="0" err="1"/>
              <a:t>korraldamine</a:t>
            </a:r>
            <a:r>
              <a:rPr lang="fi-FI" dirty="0"/>
              <a:t>, </a:t>
            </a:r>
            <a:r>
              <a:rPr lang="fi-FI" dirty="0" err="1"/>
              <a:t>töö</a:t>
            </a:r>
            <a:r>
              <a:rPr lang="fi-FI" dirty="0"/>
              <a:t>- ja </a:t>
            </a:r>
            <a:r>
              <a:rPr lang="fi-FI" dirty="0" err="1"/>
              <a:t>puhkelaagrid</a:t>
            </a:r>
            <a:r>
              <a:rPr lang="fi-FI" dirty="0"/>
              <a:t> </a:t>
            </a:r>
            <a:endParaRPr lang="et-EE" i="1" dirty="0"/>
          </a:p>
        </p:txBody>
      </p:sp>
    </p:spTree>
    <p:extLst>
      <p:ext uri="{BB962C8B-B14F-4D97-AF65-F5344CB8AC3E}">
        <p14:creationId xmlns:p14="http://schemas.microsoft.com/office/powerpoint/2010/main" val="168727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pPr algn="ctr"/>
            <a:endParaRPr lang="et-EE" dirty="0" smtClean="0"/>
          </a:p>
          <a:p>
            <a:pPr algn="ctr"/>
            <a:endParaRPr lang="et-EE" dirty="0"/>
          </a:p>
          <a:p>
            <a:pPr algn="ctr"/>
            <a:endParaRPr lang="et-EE" dirty="0" smtClean="0"/>
          </a:p>
          <a:p>
            <a:pPr algn="ctr"/>
            <a:r>
              <a:rPr lang="et-EE" dirty="0" smtClean="0"/>
              <a:t>Piirkondlik </a:t>
            </a:r>
            <a:r>
              <a:rPr lang="et-EE" dirty="0"/>
              <a:t>eripära </a:t>
            </a:r>
          </a:p>
          <a:p>
            <a:endParaRPr lang="et-EE" dirty="0"/>
          </a:p>
        </p:txBody>
      </p:sp>
    </p:spTree>
    <p:extLst>
      <p:ext uri="{BB962C8B-B14F-4D97-AF65-F5344CB8AC3E}">
        <p14:creationId xmlns:p14="http://schemas.microsoft.com/office/powerpoint/2010/main" val="3224673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endParaRPr lang="et-EE" dirty="0" smtClean="0"/>
          </a:p>
          <a:p>
            <a:pPr algn="ctr"/>
            <a:r>
              <a:rPr lang="et-EE" dirty="0" smtClean="0"/>
              <a:t>Miinimum/maksimumsummad (lk 35-44)</a:t>
            </a:r>
            <a:endParaRPr lang="et-EE" dirty="0"/>
          </a:p>
          <a:p>
            <a:endParaRPr lang="et-EE" dirty="0"/>
          </a:p>
        </p:txBody>
      </p:sp>
      <p:graphicFrame>
        <p:nvGraphicFramePr>
          <p:cNvPr id="4" name="Tabel 3"/>
          <p:cNvGraphicFramePr>
            <a:graphicFrameLocks noGrp="1"/>
          </p:cNvGraphicFramePr>
          <p:nvPr>
            <p:extLst>
              <p:ext uri="{D42A27DB-BD31-4B8C-83A1-F6EECF244321}">
                <p14:modId xmlns:p14="http://schemas.microsoft.com/office/powerpoint/2010/main" val="2672127324"/>
              </p:ext>
            </p:extLst>
          </p:nvPr>
        </p:nvGraphicFramePr>
        <p:xfrm>
          <a:off x="838200" y="3446780"/>
          <a:ext cx="10390437" cy="2865120"/>
        </p:xfrm>
        <a:graphic>
          <a:graphicData uri="http://schemas.openxmlformats.org/drawingml/2006/table">
            <a:tbl>
              <a:tblPr firstRow="1" bandRow="1">
                <a:tableStyleId>{5C22544A-7EE6-4342-B048-85BDC9FD1C3A}</a:tableStyleId>
              </a:tblPr>
              <a:tblGrid>
                <a:gridCol w="6770477"/>
                <a:gridCol w="1729648"/>
                <a:gridCol w="1890312"/>
              </a:tblGrid>
              <a:tr h="370840">
                <a:tc>
                  <a:txBody>
                    <a:bodyPr/>
                    <a:lstStyle/>
                    <a:p>
                      <a:r>
                        <a:rPr lang="et-EE" dirty="0" smtClean="0"/>
                        <a:t>meede</a:t>
                      </a:r>
                      <a:endParaRPr lang="et-EE" dirty="0"/>
                    </a:p>
                  </a:txBody>
                  <a:tcPr/>
                </a:tc>
                <a:tc>
                  <a:txBody>
                    <a:bodyPr/>
                    <a:lstStyle/>
                    <a:p>
                      <a:r>
                        <a:rPr lang="et-EE" dirty="0" smtClean="0"/>
                        <a:t>Miinimum toetus</a:t>
                      </a:r>
                      <a:endParaRPr lang="et-EE" dirty="0"/>
                    </a:p>
                  </a:txBody>
                  <a:tcPr/>
                </a:tc>
                <a:tc>
                  <a:txBody>
                    <a:bodyPr/>
                    <a:lstStyle/>
                    <a:p>
                      <a:r>
                        <a:rPr lang="et-EE" dirty="0" smtClean="0"/>
                        <a:t>Maksimum toetus</a:t>
                      </a:r>
                      <a:endParaRPr lang="et-EE" dirty="0"/>
                    </a:p>
                  </a:txBody>
                  <a:tcPr/>
                </a:tc>
              </a:tr>
              <a:tr h="370840">
                <a:tc>
                  <a:txBody>
                    <a:bodyPr/>
                    <a:lstStyle/>
                    <a:p>
                      <a:r>
                        <a:rPr lang="et-EE" dirty="0" smtClean="0"/>
                        <a:t>1.1</a:t>
                      </a:r>
                      <a:r>
                        <a:rPr lang="et-EE" baseline="0" dirty="0" smtClean="0"/>
                        <a:t> Ettevõtluse ühistegevus</a:t>
                      </a:r>
                      <a:endParaRPr lang="et-EE" dirty="0"/>
                    </a:p>
                  </a:txBody>
                  <a:tcPr/>
                </a:tc>
                <a:tc>
                  <a:txBody>
                    <a:bodyPr/>
                    <a:lstStyle/>
                    <a:p>
                      <a:pPr algn="ctr"/>
                      <a:r>
                        <a:rPr lang="et-EE" dirty="0" smtClean="0"/>
                        <a:t>1 000</a:t>
                      </a:r>
                      <a:endParaRPr lang="et-EE" dirty="0"/>
                    </a:p>
                  </a:txBody>
                  <a:tcPr/>
                </a:tc>
                <a:tc>
                  <a:txBody>
                    <a:bodyPr/>
                    <a:lstStyle/>
                    <a:p>
                      <a:pPr algn="ctr"/>
                      <a:r>
                        <a:rPr lang="et-EE" dirty="0" smtClean="0"/>
                        <a:t>15 000</a:t>
                      </a:r>
                      <a:endParaRPr lang="et-EE" dirty="0"/>
                    </a:p>
                  </a:txBody>
                  <a:tcPr/>
                </a:tc>
              </a:tr>
              <a:tr h="370840">
                <a:tc>
                  <a:txBody>
                    <a:bodyPr/>
                    <a:lstStyle/>
                    <a:p>
                      <a:r>
                        <a:rPr lang="et-EE" dirty="0" smtClean="0"/>
                        <a:t>1.2 Ettevõtluse investeeringud</a:t>
                      </a:r>
                      <a:endParaRPr lang="et-EE" dirty="0"/>
                    </a:p>
                  </a:txBody>
                  <a:tcPr/>
                </a:tc>
                <a:tc>
                  <a:txBody>
                    <a:bodyPr/>
                    <a:lstStyle/>
                    <a:p>
                      <a:pPr algn="ctr"/>
                      <a:r>
                        <a:rPr lang="et-EE" dirty="0" smtClean="0"/>
                        <a:t>1 000</a:t>
                      </a:r>
                      <a:endParaRPr lang="et-EE" dirty="0"/>
                    </a:p>
                  </a:txBody>
                  <a:tcPr/>
                </a:tc>
                <a:tc>
                  <a:txBody>
                    <a:bodyPr/>
                    <a:lstStyle/>
                    <a:p>
                      <a:pPr algn="ctr"/>
                      <a:r>
                        <a:rPr lang="et-EE" dirty="0" smtClean="0"/>
                        <a:t>35 000</a:t>
                      </a:r>
                      <a:endParaRPr lang="et-EE" dirty="0"/>
                    </a:p>
                  </a:txBody>
                  <a:tcPr/>
                </a:tc>
              </a:tr>
              <a:tr h="370840">
                <a:tc>
                  <a:txBody>
                    <a:bodyPr/>
                    <a:lstStyle/>
                    <a:p>
                      <a:r>
                        <a:rPr lang="et-EE" dirty="0" smtClean="0">
                          <a:solidFill>
                            <a:srgbClr val="FF0000"/>
                          </a:solidFill>
                        </a:rPr>
                        <a:t>2.1</a:t>
                      </a:r>
                      <a:r>
                        <a:rPr lang="et-EE" baseline="0" dirty="0" smtClean="0">
                          <a:solidFill>
                            <a:srgbClr val="FF0000"/>
                          </a:solidFill>
                        </a:rPr>
                        <a:t> Kogukondade ühistegevus</a:t>
                      </a:r>
                      <a:endParaRPr lang="et-EE" dirty="0">
                        <a:solidFill>
                          <a:srgbClr val="FF0000"/>
                        </a:solidFill>
                      </a:endParaRPr>
                    </a:p>
                  </a:txBody>
                  <a:tcPr/>
                </a:tc>
                <a:tc>
                  <a:txBody>
                    <a:bodyPr/>
                    <a:lstStyle/>
                    <a:p>
                      <a:pPr algn="ctr"/>
                      <a:r>
                        <a:rPr lang="et-EE" dirty="0" smtClean="0">
                          <a:solidFill>
                            <a:srgbClr val="FF0000"/>
                          </a:solidFill>
                        </a:rPr>
                        <a:t>1 000</a:t>
                      </a:r>
                      <a:endParaRPr lang="et-EE" dirty="0">
                        <a:solidFill>
                          <a:srgbClr val="FF0000"/>
                        </a:solidFill>
                      </a:endParaRPr>
                    </a:p>
                  </a:txBody>
                  <a:tcPr/>
                </a:tc>
                <a:tc>
                  <a:txBody>
                    <a:bodyPr/>
                    <a:lstStyle/>
                    <a:p>
                      <a:pPr algn="ctr"/>
                      <a:r>
                        <a:rPr lang="et-EE" dirty="0" smtClean="0">
                          <a:solidFill>
                            <a:srgbClr val="FF0000"/>
                          </a:solidFill>
                        </a:rPr>
                        <a:t>15 000</a:t>
                      </a:r>
                      <a:endParaRPr lang="et-EE" dirty="0">
                        <a:solidFill>
                          <a:srgbClr val="FF0000"/>
                        </a:solidFill>
                      </a:endParaRPr>
                    </a:p>
                  </a:txBody>
                  <a:tcPr/>
                </a:tc>
              </a:tr>
              <a:tr h="370840">
                <a:tc>
                  <a:txBody>
                    <a:bodyPr/>
                    <a:lstStyle/>
                    <a:p>
                      <a:r>
                        <a:rPr lang="et-EE" dirty="0" smtClean="0"/>
                        <a:t>2.2 Kogukondade investeeringud</a:t>
                      </a:r>
                      <a:endParaRPr lang="et-EE" dirty="0"/>
                    </a:p>
                  </a:txBody>
                  <a:tcPr/>
                </a:tc>
                <a:tc>
                  <a:txBody>
                    <a:bodyPr/>
                    <a:lstStyle/>
                    <a:p>
                      <a:pPr algn="ctr"/>
                      <a:r>
                        <a:rPr lang="et-EE" dirty="0" smtClean="0"/>
                        <a:t>1 000</a:t>
                      </a:r>
                      <a:endParaRPr lang="et-EE" dirty="0"/>
                    </a:p>
                  </a:txBody>
                  <a:tcPr/>
                </a:tc>
                <a:tc>
                  <a:txBody>
                    <a:bodyPr/>
                    <a:lstStyle/>
                    <a:p>
                      <a:pPr algn="ctr"/>
                      <a:r>
                        <a:rPr lang="et-EE" dirty="0" smtClean="0"/>
                        <a:t>35 000</a:t>
                      </a:r>
                      <a:endParaRPr lang="et-EE" dirty="0"/>
                    </a:p>
                  </a:txBody>
                  <a:tcPr/>
                </a:tc>
              </a:tr>
              <a:tr h="370840">
                <a:tc>
                  <a:txBody>
                    <a:bodyPr/>
                    <a:lstStyle/>
                    <a:p>
                      <a:r>
                        <a:rPr lang="et-EE" dirty="0" smtClean="0"/>
                        <a:t>3. Maakondlike ühisprojektide ja koolituste</a:t>
                      </a:r>
                      <a:r>
                        <a:rPr lang="et-EE" baseline="0" dirty="0" smtClean="0"/>
                        <a:t> meede</a:t>
                      </a:r>
                      <a:endParaRPr lang="et-EE" dirty="0"/>
                    </a:p>
                  </a:txBody>
                  <a:tcPr/>
                </a:tc>
                <a:tc>
                  <a:txBody>
                    <a:bodyPr/>
                    <a:lstStyle/>
                    <a:p>
                      <a:pPr algn="ctr"/>
                      <a:r>
                        <a:rPr lang="et-EE" dirty="0" smtClean="0"/>
                        <a:t>1 000</a:t>
                      </a:r>
                      <a:endParaRPr lang="et-EE" dirty="0"/>
                    </a:p>
                  </a:txBody>
                  <a:tcPr/>
                </a:tc>
                <a:tc>
                  <a:txBody>
                    <a:bodyPr/>
                    <a:lstStyle/>
                    <a:p>
                      <a:pPr algn="ctr"/>
                      <a:r>
                        <a:rPr lang="et-EE" dirty="0" smtClean="0"/>
                        <a:t>30 000</a:t>
                      </a:r>
                      <a:endParaRPr lang="et-EE" dirty="0"/>
                    </a:p>
                  </a:txBody>
                  <a:tcPr/>
                </a:tc>
              </a:tr>
              <a:tr h="370840">
                <a:tc>
                  <a:txBody>
                    <a:bodyPr/>
                    <a:lstStyle/>
                    <a:p>
                      <a:r>
                        <a:rPr lang="et-EE" dirty="0" smtClean="0"/>
                        <a:t>4. Koostöömeede</a:t>
                      </a:r>
                      <a:endParaRPr lang="et-EE" dirty="0"/>
                    </a:p>
                  </a:txBody>
                  <a:tcPr/>
                </a:tc>
                <a:tc>
                  <a:txBody>
                    <a:bodyPr/>
                    <a:lstStyle/>
                    <a:p>
                      <a:pPr algn="ctr"/>
                      <a:r>
                        <a:rPr lang="et-EE" dirty="0" smtClean="0"/>
                        <a:t>1 000</a:t>
                      </a:r>
                      <a:endParaRPr lang="et-EE" dirty="0"/>
                    </a:p>
                  </a:txBody>
                  <a:tcPr/>
                </a:tc>
                <a:tc>
                  <a:txBody>
                    <a:bodyPr/>
                    <a:lstStyle/>
                    <a:p>
                      <a:pPr algn="ctr"/>
                      <a:r>
                        <a:rPr lang="et-EE" dirty="0" smtClean="0"/>
                        <a:t>30 000</a:t>
                      </a:r>
                      <a:endParaRPr lang="et-EE" dirty="0"/>
                    </a:p>
                  </a:txBody>
                  <a:tcPr/>
                </a:tc>
              </a:tr>
            </a:tbl>
          </a:graphicData>
        </a:graphic>
      </p:graphicFrame>
    </p:spTree>
    <p:extLst>
      <p:ext uri="{BB962C8B-B14F-4D97-AF65-F5344CB8AC3E}">
        <p14:creationId xmlns:p14="http://schemas.microsoft.com/office/powerpoint/2010/main" val="2257192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Sisu kohatäide 2"/>
          <p:cNvSpPr>
            <a:spLocks noGrp="1"/>
          </p:cNvSpPr>
          <p:nvPr>
            <p:ph idx="1"/>
          </p:nvPr>
        </p:nvSpPr>
        <p:spPr/>
        <p:txBody>
          <a:bodyPr/>
          <a:lstStyle/>
          <a:p>
            <a:endParaRPr lang="et-EE" dirty="0" smtClean="0"/>
          </a:p>
          <a:p>
            <a:pPr algn="ctr"/>
            <a:r>
              <a:rPr lang="et-EE" dirty="0" smtClean="0"/>
              <a:t>Ühekordne </a:t>
            </a:r>
            <a:r>
              <a:rPr lang="et-EE" dirty="0"/>
              <a:t>maksimumsumma muutmine </a:t>
            </a:r>
            <a:r>
              <a:rPr lang="et-EE" dirty="0" smtClean="0"/>
              <a:t>investeeringuteks</a:t>
            </a:r>
          </a:p>
          <a:p>
            <a:pPr algn="ctr"/>
            <a:endParaRPr lang="et-EE" dirty="0"/>
          </a:p>
          <a:p>
            <a:pPr marL="0" indent="0">
              <a:buNone/>
            </a:pPr>
            <a:r>
              <a:rPr lang="et-EE" dirty="0" smtClean="0"/>
              <a:t>Lk 44: </a:t>
            </a:r>
            <a:r>
              <a:rPr lang="et-EE" b="1" dirty="0"/>
              <a:t>Suurprojektide rahastamiseks </a:t>
            </a:r>
            <a:r>
              <a:rPr lang="et-EE" dirty="0">
                <a:solidFill>
                  <a:srgbClr val="FF0000"/>
                </a:solidFill>
              </a:rPr>
              <a:t>võib</a:t>
            </a:r>
            <a:r>
              <a:rPr lang="et-EE" dirty="0"/>
              <a:t> Jõgevamaa Koostöökoda perioodi jooksul välja kuulutada eraldi taotlusvooru meetmete 1.2. Ettevõtluse investeeringud ning 2.2. Kogukondade investeeringud osas, mille puhul suurendatakse üldkoosoleku otsusega toetuse maksimumsummat. </a:t>
            </a:r>
          </a:p>
          <a:p>
            <a:endParaRPr lang="et-EE" dirty="0"/>
          </a:p>
        </p:txBody>
      </p:sp>
    </p:spTree>
    <p:extLst>
      <p:ext uri="{BB962C8B-B14F-4D97-AF65-F5344CB8AC3E}">
        <p14:creationId xmlns:p14="http://schemas.microsoft.com/office/powerpoint/2010/main" val="303570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Tänud abi eest! Kohtume üldkoosolekul 27. septembril Pajusis</a:t>
            </a:r>
            <a:endParaRPr lang="et-EE" dirty="0"/>
          </a:p>
        </p:txBody>
      </p:sp>
      <p:pic>
        <p:nvPicPr>
          <p:cNvPr id="4" name="Sisu kohatäid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9108" y="2696072"/>
            <a:ext cx="6242892" cy="4161928"/>
          </a:xfrm>
        </p:spPr>
      </p:pic>
    </p:spTree>
    <p:extLst>
      <p:ext uri="{BB962C8B-B14F-4D97-AF65-F5344CB8AC3E}">
        <p14:creationId xmlns:p14="http://schemas.microsoft.com/office/powerpoint/2010/main" val="4156930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728569"/>
          </a:xfrm>
        </p:spPr>
        <p:txBody>
          <a:bodyPr/>
          <a:lstStyle/>
          <a:p>
            <a:endParaRPr lang="et-EE" dirty="0"/>
          </a:p>
        </p:txBody>
      </p:sp>
      <p:sp>
        <p:nvSpPr>
          <p:cNvPr id="3" name="Sisu kohatäide 2"/>
          <p:cNvSpPr>
            <a:spLocks noGrp="1"/>
          </p:cNvSpPr>
          <p:nvPr>
            <p:ph idx="1"/>
          </p:nvPr>
        </p:nvSpPr>
        <p:spPr>
          <a:xfrm>
            <a:off x="838200" y="1389529"/>
            <a:ext cx="10515600" cy="4787434"/>
          </a:xfrm>
          <a:noFill/>
        </p:spPr>
        <p:txBody>
          <a:bodyPr/>
          <a:lstStyle/>
          <a:p>
            <a:pPr marL="514350" indent="-514350">
              <a:buAutoNum type="arabicParenR"/>
            </a:pPr>
            <a:endParaRPr lang="et-EE" dirty="0" smtClean="0"/>
          </a:p>
          <a:p>
            <a:pPr marL="514350" indent="-514350">
              <a:buAutoNum type="arabicParenR"/>
            </a:pPr>
            <a:endParaRPr lang="et-EE" dirty="0"/>
          </a:p>
          <a:p>
            <a:pPr marL="514350" indent="-514350">
              <a:buAutoNum type="arabicParenR"/>
            </a:pPr>
            <a:endParaRPr lang="et-EE" dirty="0" smtClean="0"/>
          </a:p>
          <a:p>
            <a:pPr marL="514350" indent="-514350">
              <a:buAutoNum type="arabicParenR"/>
            </a:pPr>
            <a:r>
              <a:rPr lang="et-EE" dirty="0" smtClean="0"/>
              <a:t>vaatame, mis lõppenud taotlusvooruga korda saata suudeti</a:t>
            </a:r>
          </a:p>
          <a:p>
            <a:pPr marL="514350" indent="-514350">
              <a:buAutoNum type="arabicParenR"/>
            </a:pPr>
            <a:r>
              <a:rPr lang="et-EE" dirty="0" smtClean="0"/>
              <a:t>analüüsime, mis võiks paremini olla</a:t>
            </a:r>
          </a:p>
          <a:p>
            <a:pPr marL="514350" indent="-514350">
              <a:buAutoNum type="arabicParenR"/>
            </a:pPr>
            <a:r>
              <a:rPr lang="et-EE" dirty="0" smtClean="0"/>
              <a:t>Teeme ettepanekuid strateegia muutmiseks üldkoosolekule</a:t>
            </a:r>
          </a:p>
          <a:p>
            <a:pPr marL="514350" indent="-514350">
              <a:buAutoNum type="arabicParenR"/>
            </a:pPr>
            <a:endParaRPr lang="et-EE" dirty="0"/>
          </a:p>
        </p:txBody>
      </p:sp>
    </p:spTree>
    <p:extLst>
      <p:ext uri="{BB962C8B-B14F-4D97-AF65-F5344CB8AC3E}">
        <p14:creationId xmlns:p14="http://schemas.microsoft.com/office/powerpoint/2010/main" val="228869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Strateegia lk 55:</a:t>
            </a:r>
            <a:endParaRPr lang="et-EE" dirty="0"/>
          </a:p>
        </p:txBody>
      </p:sp>
      <p:sp>
        <p:nvSpPr>
          <p:cNvPr id="3" name="Sisu kohatäide 2"/>
          <p:cNvSpPr>
            <a:spLocks noGrp="1"/>
          </p:cNvSpPr>
          <p:nvPr>
            <p:ph idx="1"/>
          </p:nvPr>
        </p:nvSpPr>
        <p:spPr/>
        <p:txBody>
          <a:bodyPr/>
          <a:lstStyle/>
          <a:p>
            <a:r>
              <a:rPr lang="et-EE" b="1" dirty="0"/>
              <a:t>Arengustrateegia uuendamine või täiendamine toimub pärast strateegia seire läbiviimist vastavalt seire tulemustele. </a:t>
            </a:r>
            <a:r>
              <a:rPr lang="et-EE" dirty="0"/>
              <a:t>Strateegia muudatusettepanekud valmistab ette koostöökoja büroo koos juhatusega. Seejärel tutvustatakse kavandatavaid muudatusi üldkoosolekule. Uuendatud või täiendatud strateegia avalikustatakse ka Jõgevamaa Koostöökoja veebilehel </a:t>
            </a:r>
            <a:r>
              <a:rPr lang="et-EE" dirty="0" smtClean="0"/>
              <a:t>parandusettepanekute </a:t>
            </a:r>
            <a:r>
              <a:rPr lang="et-EE" dirty="0"/>
              <a:t>tegemiseks ning saadetakse kõikidele liikmetele </a:t>
            </a:r>
            <a:r>
              <a:rPr lang="et-EE" dirty="0" err="1"/>
              <a:t>e-kirjaga</a:t>
            </a:r>
            <a:r>
              <a:rPr lang="et-EE" dirty="0"/>
              <a:t>. Uuendatud või täiendatud strateegia kinnitab lõplikult Jõgevamaa Koostöökoja üldkoosolek oma otsusega.</a:t>
            </a:r>
          </a:p>
        </p:txBody>
      </p:sp>
    </p:spTree>
    <p:extLst>
      <p:ext uri="{BB962C8B-B14F-4D97-AF65-F5344CB8AC3E}">
        <p14:creationId xmlns:p14="http://schemas.microsoft.com/office/powerpoint/2010/main" val="348486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sp>
        <p:nvSpPr>
          <p:cNvPr id="3" name="Sisu kohatäide 2"/>
          <p:cNvSpPr>
            <a:spLocks noGrp="1"/>
          </p:cNvSpPr>
          <p:nvPr>
            <p:ph idx="1"/>
          </p:nvPr>
        </p:nvSpPr>
        <p:spPr/>
        <p:txBody>
          <a:bodyPr>
            <a:normAutofit/>
          </a:bodyPr>
          <a:lstStyle/>
          <a:p>
            <a:pPr algn="ctr"/>
            <a:endParaRPr lang="et-EE" sz="4800" dirty="0" smtClean="0"/>
          </a:p>
          <a:p>
            <a:pPr algn="ctr"/>
            <a:endParaRPr lang="et-EE" sz="4800" dirty="0"/>
          </a:p>
          <a:p>
            <a:pPr algn="ctr"/>
            <a:r>
              <a:rPr lang="et-EE" sz="4800" dirty="0" smtClean="0"/>
              <a:t>Seirame…</a:t>
            </a:r>
            <a:endParaRPr lang="et-EE" sz="4800" dirty="0"/>
          </a:p>
        </p:txBody>
      </p:sp>
    </p:spTree>
    <p:extLst>
      <p:ext uri="{BB962C8B-B14F-4D97-AF65-F5344CB8AC3E}">
        <p14:creationId xmlns:p14="http://schemas.microsoft.com/office/powerpoint/2010/main" val="320204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graphicFrame>
        <p:nvGraphicFramePr>
          <p:cNvPr id="4" name="Sisu kohatäide 3"/>
          <p:cNvGraphicFramePr>
            <a:graphicFrameLocks noGrp="1"/>
          </p:cNvGraphicFramePr>
          <p:nvPr>
            <p:ph idx="1"/>
            <p:extLst>
              <p:ext uri="{D42A27DB-BD31-4B8C-83A1-F6EECF244321}">
                <p14:modId xmlns:p14="http://schemas.microsoft.com/office/powerpoint/2010/main" val="905406466"/>
              </p:ext>
            </p:extLst>
          </p:nvPr>
        </p:nvGraphicFramePr>
        <p:xfrm>
          <a:off x="265578" y="217068"/>
          <a:ext cx="7831819" cy="2956438"/>
        </p:xfrm>
        <a:graphic>
          <a:graphicData uri="http://schemas.openxmlformats.org/drawingml/2006/table">
            <a:tbl>
              <a:tblPr>
                <a:tableStyleId>{5C22544A-7EE6-4342-B048-85BDC9FD1C3A}</a:tableStyleId>
              </a:tblPr>
              <a:tblGrid>
                <a:gridCol w="4699092"/>
                <a:gridCol w="1770672"/>
                <a:gridCol w="1362055"/>
              </a:tblGrid>
              <a:tr h="1182575">
                <a:tc>
                  <a:txBody>
                    <a:bodyPr/>
                    <a:lstStyle/>
                    <a:p>
                      <a:pPr algn="l" fontAlgn="b"/>
                      <a:r>
                        <a:rPr lang="et-EE" sz="1600" b="1" u="none" strike="noStrike" dirty="0">
                          <a:effectLst/>
                        </a:rPr>
                        <a:t>meede </a:t>
                      </a:r>
                      <a:r>
                        <a:rPr lang="et-EE" sz="1600" b="1" u="none" strike="noStrike" dirty="0" smtClean="0">
                          <a:effectLst/>
                        </a:rPr>
                        <a:t>1.1 Ettevõtluse ühisprojektid</a:t>
                      </a:r>
                      <a:endParaRPr lang="et-E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u="none" strike="noStrike" dirty="0">
                          <a:effectLst/>
                        </a:rPr>
                        <a:t>sihttase 2016-2020</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u="none" strike="noStrike" dirty="0">
                          <a:effectLst/>
                        </a:rPr>
                        <a:t>sihttase/täitmine 2016</a:t>
                      </a:r>
                      <a:endParaRPr lang="et-EE" sz="1600" b="0" i="0" u="none" strike="noStrike" dirty="0">
                        <a:solidFill>
                          <a:srgbClr val="000000"/>
                        </a:solidFill>
                        <a:effectLst/>
                        <a:latin typeface="Calibri" panose="020F0502020204030204" pitchFamily="34" charset="0"/>
                      </a:endParaRPr>
                    </a:p>
                  </a:txBody>
                  <a:tcPr marL="9525" marR="9525" marT="9525" marB="0" anchor="b"/>
                </a:tc>
              </a:tr>
              <a:tr h="591288">
                <a:tc>
                  <a:txBody>
                    <a:bodyPr/>
                    <a:lstStyle/>
                    <a:p>
                      <a:pPr algn="r" fontAlgn="b"/>
                      <a:r>
                        <a:rPr lang="et-EE" sz="1600" u="none" strike="noStrike" dirty="0">
                          <a:effectLst/>
                        </a:rPr>
                        <a:t>Ühisprojektide </a:t>
                      </a:r>
                      <a:r>
                        <a:rPr lang="et-EE" sz="1600" u="none" strike="noStrike" dirty="0" smtClean="0">
                          <a:effectLst/>
                        </a:rPr>
                        <a:t>arv</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14</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3/2</a:t>
                      </a:r>
                      <a:endParaRPr lang="et-EE" sz="1600" b="0" i="0" u="none" strike="noStrike" dirty="0">
                        <a:solidFill>
                          <a:srgbClr val="000000"/>
                        </a:solidFill>
                        <a:effectLst/>
                        <a:latin typeface="Calibri" panose="020F0502020204030204" pitchFamily="34" charset="0"/>
                      </a:endParaRPr>
                    </a:p>
                  </a:txBody>
                  <a:tcPr marL="9525" marR="9525" marT="9525" marB="0" anchor="b"/>
                </a:tc>
              </a:tr>
              <a:tr h="1182575">
                <a:tc>
                  <a:txBody>
                    <a:bodyPr/>
                    <a:lstStyle/>
                    <a:p>
                      <a:pPr algn="r" fontAlgn="b"/>
                      <a:r>
                        <a:rPr lang="fi-FI" sz="1600" u="none" strike="noStrike" dirty="0" err="1">
                          <a:effectLst/>
                        </a:rPr>
                        <a:t>Kohaliku</a:t>
                      </a:r>
                      <a:r>
                        <a:rPr lang="fi-FI" sz="1600" u="none" strike="noStrike" dirty="0">
                          <a:effectLst/>
                        </a:rPr>
                        <a:t> </a:t>
                      </a:r>
                      <a:r>
                        <a:rPr lang="fi-FI" sz="1600" u="none" strike="noStrike" dirty="0" err="1">
                          <a:effectLst/>
                        </a:rPr>
                        <a:t>toidu</a:t>
                      </a:r>
                      <a:r>
                        <a:rPr lang="fi-FI" sz="1600" u="none" strike="noStrike" dirty="0">
                          <a:effectLst/>
                        </a:rPr>
                        <a:t> </a:t>
                      </a:r>
                      <a:r>
                        <a:rPr lang="fi-FI" sz="1600" u="none" strike="noStrike" dirty="0" err="1">
                          <a:effectLst/>
                        </a:rPr>
                        <a:t>töötlemise</a:t>
                      </a:r>
                      <a:r>
                        <a:rPr lang="fi-FI" sz="1600" u="none" strike="noStrike" dirty="0">
                          <a:effectLst/>
                        </a:rPr>
                        <a:t> ja </a:t>
                      </a:r>
                      <a:r>
                        <a:rPr lang="fi-FI" sz="1600" u="none" strike="noStrike" dirty="0" err="1">
                          <a:effectLst/>
                        </a:rPr>
                        <a:t>turustamise</a:t>
                      </a:r>
                      <a:r>
                        <a:rPr lang="fi-FI" sz="1600" u="none" strike="noStrike" dirty="0">
                          <a:effectLst/>
                        </a:rPr>
                        <a:t> </a:t>
                      </a:r>
                      <a:r>
                        <a:rPr lang="fi-FI" sz="1600" u="none" strike="noStrike" dirty="0" err="1">
                          <a:effectLst/>
                        </a:rPr>
                        <a:t>projektide</a:t>
                      </a:r>
                      <a:r>
                        <a:rPr lang="fi-FI" sz="1600" u="none" strike="noStrike" dirty="0">
                          <a:effectLst/>
                        </a:rPr>
                        <a:t> </a:t>
                      </a:r>
                      <a:r>
                        <a:rPr lang="fi-FI" sz="1600" u="none" strike="noStrike" dirty="0" err="1" smtClean="0">
                          <a:effectLst/>
                        </a:rPr>
                        <a:t>arv</a:t>
                      </a:r>
                      <a:endParaRPr lang="fi-FI"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6</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1/0</a:t>
                      </a:r>
                      <a:endParaRPr lang="et-EE"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697590095"/>
              </p:ext>
            </p:extLst>
          </p:nvPr>
        </p:nvGraphicFramePr>
        <p:xfrm>
          <a:off x="4076241" y="3567953"/>
          <a:ext cx="7515124" cy="2740641"/>
        </p:xfrm>
        <a:graphic>
          <a:graphicData uri="http://schemas.openxmlformats.org/drawingml/2006/table">
            <a:tbl>
              <a:tblPr>
                <a:tableStyleId>{5C22544A-7EE6-4342-B048-85BDC9FD1C3A}</a:tableStyleId>
              </a:tblPr>
              <a:tblGrid>
                <a:gridCol w="4509074"/>
                <a:gridCol w="1699072"/>
                <a:gridCol w="1306978"/>
              </a:tblGrid>
              <a:tr h="588301">
                <a:tc>
                  <a:txBody>
                    <a:bodyPr/>
                    <a:lstStyle/>
                    <a:p>
                      <a:pPr algn="l" fontAlgn="b"/>
                      <a:r>
                        <a:rPr lang="et-EE" sz="1600" b="1" u="none" strike="noStrike" dirty="0">
                          <a:effectLst/>
                        </a:rPr>
                        <a:t>meede </a:t>
                      </a:r>
                      <a:r>
                        <a:rPr lang="et-EE" sz="1600" b="1" u="none" strike="noStrike" dirty="0" smtClean="0">
                          <a:effectLst/>
                        </a:rPr>
                        <a:t>1.2 Ettevõtluse investeeringud</a:t>
                      </a:r>
                      <a:endParaRPr lang="et-E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u="none" strike="noStrike" dirty="0">
                          <a:effectLst/>
                        </a:rPr>
                        <a:t>sihttase 2016-2020</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u="none" strike="noStrike" dirty="0">
                          <a:effectLst/>
                        </a:rPr>
                        <a:t>sihttase/täitmine 2016</a:t>
                      </a:r>
                      <a:endParaRPr lang="et-EE" sz="1600" b="0" i="0" u="none" strike="noStrike" dirty="0">
                        <a:solidFill>
                          <a:srgbClr val="000000"/>
                        </a:solidFill>
                        <a:effectLst/>
                        <a:latin typeface="Calibri" panose="020F0502020204030204" pitchFamily="34" charset="0"/>
                      </a:endParaRPr>
                    </a:p>
                  </a:txBody>
                  <a:tcPr marL="9525" marR="9525" marT="9525" marB="0" anchor="b"/>
                </a:tc>
              </a:tr>
              <a:tr h="430468">
                <a:tc>
                  <a:txBody>
                    <a:bodyPr/>
                    <a:lstStyle/>
                    <a:p>
                      <a:pPr algn="r" fontAlgn="b"/>
                      <a:r>
                        <a:rPr lang="et-EE" sz="1600" u="none" strike="noStrike" dirty="0">
                          <a:effectLst/>
                        </a:rPr>
                        <a:t>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90</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18/19</a:t>
                      </a:r>
                      <a:endParaRPr lang="et-EE" sz="1600" b="0" i="0" u="none" strike="noStrike">
                        <a:solidFill>
                          <a:srgbClr val="000000"/>
                        </a:solidFill>
                        <a:effectLst/>
                        <a:latin typeface="Calibri" panose="020F0502020204030204" pitchFamily="34" charset="0"/>
                      </a:endParaRPr>
                    </a:p>
                  </a:txBody>
                  <a:tcPr marL="9525" marR="9525" marT="9525" marB="0" anchor="b"/>
                </a:tc>
              </a:tr>
              <a:tr h="860936">
                <a:tc>
                  <a:txBody>
                    <a:bodyPr/>
                    <a:lstStyle/>
                    <a:p>
                      <a:pPr algn="r" fontAlgn="b"/>
                      <a:r>
                        <a:rPr lang="fi-FI" sz="1600" u="none" strike="noStrike" dirty="0" err="1">
                          <a:effectLst/>
                        </a:rPr>
                        <a:t>Kohaliku</a:t>
                      </a:r>
                      <a:r>
                        <a:rPr lang="fi-FI" sz="1600" u="none" strike="noStrike" dirty="0">
                          <a:effectLst/>
                        </a:rPr>
                        <a:t> </a:t>
                      </a:r>
                      <a:r>
                        <a:rPr lang="fi-FI" sz="1600" u="none" strike="noStrike" dirty="0" err="1">
                          <a:effectLst/>
                        </a:rPr>
                        <a:t>toidu</a:t>
                      </a:r>
                      <a:r>
                        <a:rPr lang="fi-FI" sz="1600" u="none" strike="noStrike" dirty="0">
                          <a:effectLst/>
                        </a:rPr>
                        <a:t> </a:t>
                      </a:r>
                      <a:r>
                        <a:rPr lang="fi-FI" sz="1600" u="none" strike="noStrike" dirty="0" err="1">
                          <a:effectLst/>
                        </a:rPr>
                        <a:t>töötlemise</a:t>
                      </a:r>
                      <a:r>
                        <a:rPr lang="fi-FI" sz="1600" u="none" strike="noStrike" dirty="0">
                          <a:effectLst/>
                        </a:rPr>
                        <a:t> ja </a:t>
                      </a:r>
                      <a:r>
                        <a:rPr lang="fi-FI" sz="1600" u="none" strike="noStrike" dirty="0" err="1">
                          <a:effectLst/>
                        </a:rPr>
                        <a:t>turustamise</a:t>
                      </a:r>
                      <a:r>
                        <a:rPr lang="fi-FI" sz="1600" u="none" strike="noStrike" dirty="0">
                          <a:effectLst/>
                        </a:rPr>
                        <a:t> </a:t>
                      </a:r>
                      <a:r>
                        <a:rPr lang="fi-FI" sz="1600" u="none" strike="noStrike" dirty="0" err="1">
                          <a:effectLst/>
                        </a:rPr>
                        <a:t>projektide</a:t>
                      </a:r>
                      <a:r>
                        <a:rPr lang="fi-FI" sz="1600" u="none" strike="noStrike" dirty="0">
                          <a:effectLst/>
                        </a:rPr>
                        <a:t> </a:t>
                      </a:r>
                      <a:r>
                        <a:rPr lang="fi-FI" sz="1600" u="none" strike="noStrike" dirty="0" err="1">
                          <a:effectLst/>
                        </a:rPr>
                        <a:t>arv</a:t>
                      </a:r>
                      <a:r>
                        <a:rPr lang="fi-FI" sz="1600" u="none" strike="noStrike" dirty="0">
                          <a:effectLst/>
                        </a:rPr>
                        <a:t> </a:t>
                      </a:r>
                      <a:endParaRPr lang="fi-FI"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25</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5/9</a:t>
                      </a:r>
                      <a:endParaRPr lang="et-EE" sz="1600" b="0" i="0" u="none" strike="noStrike">
                        <a:solidFill>
                          <a:srgbClr val="000000"/>
                        </a:solidFill>
                        <a:effectLst/>
                        <a:latin typeface="Calibri" panose="020F0502020204030204" pitchFamily="34" charset="0"/>
                      </a:endParaRPr>
                    </a:p>
                  </a:txBody>
                  <a:tcPr marL="9525" marR="9525" marT="9525" marB="0" anchor="b"/>
                </a:tc>
              </a:tr>
              <a:tr h="430468">
                <a:tc>
                  <a:txBody>
                    <a:bodyPr/>
                    <a:lstStyle/>
                    <a:p>
                      <a:pPr algn="r" fontAlgn="b"/>
                      <a:r>
                        <a:rPr lang="et-EE" sz="1600" u="none" strike="noStrike">
                          <a:effectLst/>
                        </a:rPr>
                        <a:t>Uuenduslike lahendustega projektide arv</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14</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3/12</a:t>
                      </a:r>
                      <a:endParaRPr lang="et-EE" sz="1600" b="0" i="0" u="none" strike="noStrike" dirty="0">
                        <a:solidFill>
                          <a:srgbClr val="000000"/>
                        </a:solidFill>
                        <a:effectLst/>
                        <a:latin typeface="Calibri" panose="020F0502020204030204" pitchFamily="34" charset="0"/>
                      </a:endParaRPr>
                    </a:p>
                  </a:txBody>
                  <a:tcPr marL="9525" marR="9525" marT="9525" marB="0" anchor="b"/>
                </a:tc>
              </a:tr>
              <a:tr h="430468">
                <a:tc>
                  <a:txBody>
                    <a:bodyPr/>
                    <a:lstStyle/>
                    <a:p>
                      <a:pPr algn="r" fontAlgn="b"/>
                      <a:r>
                        <a:rPr lang="et-EE" sz="1600" u="none" strike="noStrike">
                          <a:effectLst/>
                        </a:rPr>
                        <a:t>Loodud töökohtade arv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45</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9/20,5</a:t>
                      </a:r>
                      <a:endParaRPr lang="et-EE"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75875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1438277463"/>
              </p:ext>
            </p:extLst>
          </p:nvPr>
        </p:nvGraphicFramePr>
        <p:xfrm>
          <a:off x="4891489" y="3191435"/>
          <a:ext cx="6825383" cy="3281083"/>
        </p:xfrm>
        <a:graphic>
          <a:graphicData uri="http://schemas.openxmlformats.org/drawingml/2006/table">
            <a:tbl>
              <a:tblPr>
                <a:tableStyleId>{5C22544A-7EE6-4342-B048-85BDC9FD1C3A}</a:tableStyleId>
              </a:tblPr>
              <a:tblGrid>
                <a:gridCol w="4095230"/>
                <a:gridCol w="1543130"/>
                <a:gridCol w="1187023"/>
              </a:tblGrid>
              <a:tr h="546847">
                <a:tc>
                  <a:txBody>
                    <a:bodyPr/>
                    <a:lstStyle/>
                    <a:p>
                      <a:pPr algn="l" fontAlgn="b"/>
                      <a:r>
                        <a:rPr lang="et-EE" sz="1600" b="1" u="none" strike="noStrike" dirty="0">
                          <a:effectLst/>
                        </a:rPr>
                        <a:t>meede </a:t>
                      </a:r>
                      <a:r>
                        <a:rPr lang="et-EE" sz="1600" b="1" u="none" strike="noStrike" dirty="0" smtClean="0">
                          <a:effectLst/>
                        </a:rPr>
                        <a:t>2.2 Kogukondade investeeringud</a:t>
                      </a:r>
                      <a:endParaRPr lang="et-E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b="0" i="0" u="none" strike="noStrike" dirty="0">
                          <a:solidFill>
                            <a:srgbClr val="000000"/>
                          </a:solidFill>
                          <a:effectLst/>
                          <a:latin typeface="Calibri" panose="020F0502020204030204" pitchFamily="34" charset="0"/>
                        </a:rPr>
                        <a:t>sihttase 2016-2020</a:t>
                      </a:r>
                    </a:p>
                  </a:txBody>
                  <a:tcPr marL="9525" marR="9525" marT="9525" marB="0" anchor="b"/>
                </a:tc>
                <a:tc>
                  <a:txBody>
                    <a:bodyPr/>
                    <a:lstStyle/>
                    <a:p>
                      <a:pPr algn="l" fontAlgn="b"/>
                      <a:r>
                        <a:rPr lang="et-EE" sz="1600" b="0" i="0" u="none" strike="noStrike" dirty="0">
                          <a:solidFill>
                            <a:srgbClr val="000000"/>
                          </a:solidFill>
                          <a:effectLst/>
                          <a:latin typeface="Calibri" panose="020F0502020204030204" pitchFamily="34" charset="0"/>
                        </a:rPr>
                        <a:t>sihttase/täitmine 2016</a:t>
                      </a:r>
                    </a:p>
                  </a:txBody>
                  <a:tcPr marL="9525" marR="9525" marT="9525" marB="0" anchor="b"/>
                </a:tc>
              </a:tr>
              <a:tr h="546847">
                <a:tc>
                  <a:txBody>
                    <a:bodyPr/>
                    <a:lstStyle/>
                    <a:p>
                      <a:pPr algn="r" fontAlgn="b"/>
                      <a:r>
                        <a:rPr lang="et-EE" sz="1600" u="none" strike="noStrike" dirty="0">
                          <a:effectLst/>
                        </a:rPr>
                        <a:t>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45</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9/8</a:t>
                      </a:r>
                      <a:endParaRPr lang="et-EE" sz="1600" b="0" i="0" u="none" strike="noStrike">
                        <a:solidFill>
                          <a:srgbClr val="000000"/>
                        </a:solidFill>
                        <a:effectLst/>
                        <a:latin typeface="Calibri" panose="020F0502020204030204" pitchFamily="34" charset="0"/>
                      </a:endParaRPr>
                    </a:p>
                  </a:txBody>
                  <a:tcPr marL="9525" marR="9525" marT="9525" marB="0" anchor="b"/>
                </a:tc>
              </a:tr>
              <a:tr h="546847">
                <a:tc>
                  <a:txBody>
                    <a:bodyPr/>
                    <a:lstStyle/>
                    <a:p>
                      <a:pPr algn="r" fontAlgn="b"/>
                      <a:r>
                        <a:rPr lang="et-EE" sz="1600" u="none" strike="noStrike" dirty="0">
                          <a:effectLst/>
                        </a:rPr>
                        <a:t>Kogukonnateenuste 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12</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2/0</a:t>
                      </a:r>
                      <a:endParaRPr lang="et-EE" sz="1600" b="0" i="0" u="none" strike="noStrike">
                        <a:solidFill>
                          <a:srgbClr val="000000"/>
                        </a:solidFill>
                        <a:effectLst/>
                        <a:latin typeface="Calibri" panose="020F0502020204030204" pitchFamily="34" charset="0"/>
                      </a:endParaRPr>
                    </a:p>
                  </a:txBody>
                  <a:tcPr marL="9525" marR="9525" marT="9525" marB="0" anchor="b"/>
                </a:tc>
              </a:tr>
              <a:tr h="546847">
                <a:tc>
                  <a:txBody>
                    <a:bodyPr/>
                    <a:lstStyle/>
                    <a:p>
                      <a:pPr algn="r" fontAlgn="b"/>
                      <a:r>
                        <a:rPr lang="et-EE" sz="1600" u="none" strike="noStrike" dirty="0">
                          <a:effectLst/>
                        </a:rPr>
                        <a:t>Uuenduslike lahendustega 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7</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1/5</a:t>
                      </a:r>
                      <a:endParaRPr lang="et-EE" sz="1600" b="0" i="0" u="none" strike="noStrike">
                        <a:solidFill>
                          <a:srgbClr val="000000"/>
                        </a:solidFill>
                        <a:effectLst/>
                        <a:latin typeface="Calibri" panose="020F0502020204030204" pitchFamily="34" charset="0"/>
                      </a:endParaRPr>
                    </a:p>
                  </a:txBody>
                  <a:tcPr marL="9525" marR="9525" marT="9525" marB="0" anchor="b"/>
                </a:tc>
              </a:tr>
              <a:tr h="1093695">
                <a:tc>
                  <a:txBody>
                    <a:bodyPr/>
                    <a:lstStyle/>
                    <a:p>
                      <a:pPr algn="r" fontAlgn="b"/>
                      <a:r>
                        <a:rPr lang="et-EE" sz="1600" u="none" strike="noStrike" dirty="0">
                          <a:effectLst/>
                        </a:rPr>
                        <a:t>Tegevuspiirkonna eripära kasutamist soodustavad või </a:t>
                      </a:r>
                      <a:r>
                        <a:rPr lang="et-EE" sz="1600" u="none" strike="noStrike" dirty="0" smtClean="0">
                          <a:effectLst/>
                        </a:rPr>
                        <a:t>ellu viivad </a:t>
                      </a:r>
                      <a:r>
                        <a:rPr lang="et-EE" sz="1600" u="none" strike="noStrike" dirty="0">
                          <a:effectLst/>
                        </a:rPr>
                        <a:t>projektid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15</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3/5</a:t>
                      </a:r>
                      <a:endParaRPr lang="et-EE"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873433621"/>
              </p:ext>
            </p:extLst>
          </p:nvPr>
        </p:nvGraphicFramePr>
        <p:xfrm>
          <a:off x="229719" y="154315"/>
          <a:ext cx="8286319" cy="2723355"/>
        </p:xfrm>
        <a:graphic>
          <a:graphicData uri="http://schemas.openxmlformats.org/drawingml/2006/table">
            <a:tbl>
              <a:tblPr>
                <a:tableStyleId>{5C22544A-7EE6-4342-B048-85BDC9FD1C3A}</a:tableStyleId>
              </a:tblPr>
              <a:tblGrid>
                <a:gridCol w="4971791"/>
                <a:gridCol w="1873429"/>
                <a:gridCol w="1441099"/>
              </a:tblGrid>
              <a:tr h="544671">
                <a:tc>
                  <a:txBody>
                    <a:bodyPr/>
                    <a:lstStyle/>
                    <a:p>
                      <a:pPr algn="l" fontAlgn="b"/>
                      <a:r>
                        <a:rPr lang="et-EE" sz="1600" b="1" u="none" strike="noStrike" dirty="0">
                          <a:effectLst/>
                        </a:rPr>
                        <a:t>meede </a:t>
                      </a:r>
                      <a:r>
                        <a:rPr lang="et-EE" sz="1600" b="1" u="none" strike="noStrike" dirty="0" smtClean="0">
                          <a:effectLst/>
                        </a:rPr>
                        <a:t>2.1 Kogukondade</a:t>
                      </a:r>
                      <a:r>
                        <a:rPr lang="et-EE" sz="1600" b="1" u="none" strike="noStrike" baseline="0" dirty="0" smtClean="0">
                          <a:effectLst/>
                        </a:rPr>
                        <a:t> ühistegevus</a:t>
                      </a:r>
                      <a:endParaRPr lang="et-E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b="0" i="0" u="none" strike="noStrike" dirty="0">
                          <a:solidFill>
                            <a:srgbClr val="000000"/>
                          </a:solidFill>
                          <a:effectLst/>
                          <a:latin typeface="Calibri" panose="020F0502020204030204" pitchFamily="34" charset="0"/>
                        </a:rPr>
                        <a:t>sihttase 2016-2020</a:t>
                      </a:r>
                    </a:p>
                  </a:txBody>
                  <a:tcPr marL="9525" marR="9525" marT="9525" marB="0" anchor="b"/>
                </a:tc>
                <a:tc>
                  <a:txBody>
                    <a:bodyPr/>
                    <a:lstStyle/>
                    <a:p>
                      <a:pPr algn="l" fontAlgn="b"/>
                      <a:r>
                        <a:rPr lang="et-EE" sz="1600" b="0" i="0" u="none" strike="noStrike" dirty="0">
                          <a:solidFill>
                            <a:srgbClr val="000000"/>
                          </a:solidFill>
                          <a:effectLst/>
                          <a:latin typeface="Calibri" panose="020F0502020204030204" pitchFamily="34" charset="0"/>
                        </a:rPr>
                        <a:t>sihttase/täitmine 2016</a:t>
                      </a:r>
                    </a:p>
                  </a:txBody>
                  <a:tcPr marL="9525" marR="9525" marT="9525" marB="0" anchor="b"/>
                </a:tc>
              </a:tr>
              <a:tr h="544671">
                <a:tc>
                  <a:txBody>
                    <a:bodyPr/>
                    <a:lstStyle/>
                    <a:p>
                      <a:pPr algn="r" fontAlgn="b"/>
                      <a:r>
                        <a:rPr lang="et-EE" sz="1600" u="none" strike="noStrike" dirty="0">
                          <a:effectLst/>
                        </a:rPr>
                        <a:t>Ühisprojektide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70</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14/6</a:t>
                      </a:r>
                      <a:endParaRPr lang="et-EE" sz="1600" b="0" i="0" u="none" strike="noStrike" dirty="0">
                        <a:solidFill>
                          <a:srgbClr val="000000"/>
                        </a:solidFill>
                        <a:effectLst/>
                        <a:latin typeface="Calibri" panose="020F0502020204030204" pitchFamily="34" charset="0"/>
                      </a:endParaRPr>
                    </a:p>
                  </a:txBody>
                  <a:tcPr marL="9525" marR="9525" marT="9525" marB="0" anchor="b"/>
                </a:tc>
              </a:tr>
              <a:tr h="1089342">
                <a:tc>
                  <a:txBody>
                    <a:bodyPr/>
                    <a:lstStyle/>
                    <a:p>
                      <a:pPr algn="r" fontAlgn="b"/>
                      <a:r>
                        <a:rPr lang="et-EE" sz="1600" u="none" strike="noStrike" dirty="0">
                          <a:effectLst/>
                        </a:rPr>
                        <a:t>Tegevuspiirkonna eripära kasutamist soodustavad või </a:t>
                      </a:r>
                      <a:r>
                        <a:rPr lang="et-EE" sz="1600" u="none" strike="noStrike" dirty="0" err="1">
                          <a:effectLst/>
                        </a:rPr>
                        <a:t>elluviivad</a:t>
                      </a:r>
                      <a:r>
                        <a:rPr lang="et-EE" sz="1600" u="none" strike="noStrike" dirty="0">
                          <a:effectLst/>
                        </a:rPr>
                        <a:t> projektid</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27</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5/5</a:t>
                      </a:r>
                      <a:endParaRPr lang="et-EE" sz="1600" b="0" i="0" u="none" strike="noStrike">
                        <a:solidFill>
                          <a:srgbClr val="000000"/>
                        </a:solidFill>
                        <a:effectLst/>
                        <a:latin typeface="Calibri" panose="020F0502020204030204" pitchFamily="34" charset="0"/>
                      </a:endParaRPr>
                    </a:p>
                  </a:txBody>
                  <a:tcPr marL="9525" marR="9525" marT="9525" marB="0" anchor="b"/>
                </a:tc>
              </a:tr>
              <a:tr h="544671">
                <a:tc>
                  <a:txBody>
                    <a:bodyPr/>
                    <a:lstStyle/>
                    <a:p>
                      <a:pPr algn="r" fontAlgn="b"/>
                      <a:r>
                        <a:rPr lang="et-EE" sz="1600" u="none" strike="noStrike">
                          <a:effectLst/>
                        </a:rPr>
                        <a:t>Uuenduslike lahendustega projektide arv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10</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2/3</a:t>
                      </a:r>
                      <a:endParaRPr lang="et-EE"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80293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graphicFrame>
        <p:nvGraphicFramePr>
          <p:cNvPr id="4" name="Sisu kohatäide 3"/>
          <p:cNvGraphicFramePr>
            <a:graphicFrameLocks noGrp="1"/>
          </p:cNvGraphicFramePr>
          <p:nvPr>
            <p:ph idx="1"/>
            <p:extLst>
              <p:ext uri="{D42A27DB-BD31-4B8C-83A1-F6EECF244321}">
                <p14:modId xmlns:p14="http://schemas.microsoft.com/office/powerpoint/2010/main" val="1199373916"/>
              </p:ext>
            </p:extLst>
          </p:nvPr>
        </p:nvGraphicFramePr>
        <p:xfrm>
          <a:off x="2043953" y="2106705"/>
          <a:ext cx="8104094" cy="3184360"/>
        </p:xfrm>
        <a:graphic>
          <a:graphicData uri="http://schemas.openxmlformats.org/drawingml/2006/table">
            <a:tbl>
              <a:tblPr>
                <a:tableStyleId>{5C22544A-7EE6-4342-B048-85BDC9FD1C3A}</a:tableStyleId>
              </a:tblPr>
              <a:tblGrid>
                <a:gridCol w="3325906"/>
                <a:gridCol w="1945341"/>
                <a:gridCol w="2832847"/>
              </a:tblGrid>
              <a:tr h="437990">
                <a:tc>
                  <a:txBody>
                    <a:bodyPr/>
                    <a:lstStyle/>
                    <a:p>
                      <a:pPr algn="l" fontAlgn="b"/>
                      <a:r>
                        <a:rPr lang="et-EE" sz="1600" b="1" u="none" strike="noStrike" dirty="0">
                          <a:effectLst/>
                        </a:rPr>
                        <a:t>meede </a:t>
                      </a:r>
                      <a:r>
                        <a:rPr lang="et-EE" sz="1600" b="1" u="none" strike="noStrike" dirty="0" smtClean="0">
                          <a:effectLst/>
                        </a:rPr>
                        <a:t>3 Maakondlikud ühisprojektid ja koolitused</a:t>
                      </a:r>
                      <a:endParaRPr lang="et-E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t-EE" sz="1600" b="1" i="0" u="none" strike="noStrike" dirty="0">
                          <a:solidFill>
                            <a:srgbClr val="000000"/>
                          </a:solidFill>
                          <a:effectLst/>
                          <a:latin typeface="Calibri" panose="020F0502020204030204" pitchFamily="34" charset="0"/>
                        </a:rPr>
                        <a:t>sihttase 2016-2020</a:t>
                      </a:r>
                    </a:p>
                  </a:txBody>
                  <a:tcPr marL="9525" marR="9525" marT="9525" marB="0" anchor="b"/>
                </a:tc>
                <a:tc>
                  <a:txBody>
                    <a:bodyPr/>
                    <a:lstStyle/>
                    <a:p>
                      <a:pPr algn="l" fontAlgn="b"/>
                      <a:r>
                        <a:rPr lang="et-EE" sz="1600" b="1" i="0" u="none" strike="noStrike" dirty="0">
                          <a:solidFill>
                            <a:srgbClr val="000000"/>
                          </a:solidFill>
                          <a:effectLst/>
                          <a:latin typeface="Calibri" panose="020F0502020204030204" pitchFamily="34" charset="0"/>
                        </a:rPr>
                        <a:t>sihttase/täitmine 2016</a:t>
                      </a:r>
                    </a:p>
                  </a:txBody>
                  <a:tcPr marL="9525" marR="9525" marT="9525" marB="0" anchor="b"/>
                </a:tc>
              </a:tr>
              <a:tr h="437990">
                <a:tc>
                  <a:txBody>
                    <a:bodyPr/>
                    <a:lstStyle/>
                    <a:p>
                      <a:pPr algn="r" fontAlgn="b"/>
                      <a:r>
                        <a:rPr lang="et-EE" sz="1600" u="none" strike="noStrike" dirty="0">
                          <a:effectLst/>
                        </a:rPr>
                        <a:t>Ühisprojektide arv </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30</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6/6</a:t>
                      </a:r>
                      <a:endParaRPr lang="et-EE" sz="1600" b="0" i="0" u="none" strike="noStrike">
                        <a:solidFill>
                          <a:srgbClr val="000000"/>
                        </a:solidFill>
                        <a:effectLst/>
                        <a:latin typeface="Calibri" panose="020F0502020204030204" pitchFamily="34" charset="0"/>
                      </a:endParaRPr>
                    </a:p>
                  </a:txBody>
                  <a:tcPr marL="9525" marR="9525" marT="9525" marB="0" anchor="b"/>
                </a:tc>
              </a:tr>
              <a:tr h="875980">
                <a:tc>
                  <a:txBody>
                    <a:bodyPr/>
                    <a:lstStyle/>
                    <a:p>
                      <a:pPr algn="r" fontAlgn="b"/>
                      <a:r>
                        <a:rPr lang="et-EE" sz="1600" u="none" strike="noStrike">
                          <a:effectLst/>
                        </a:rPr>
                        <a:t>Tegevuspiirkonna eripära kasutamist soodustav või elluviivad projektid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10</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2/4</a:t>
                      </a:r>
                      <a:endParaRPr lang="et-EE" sz="1600" b="0" i="0" u="none" strike="noStrike">
                        <a:solidFill>
                          <a:srgbClr val="000000"/>
                        </a:solidFill>
                        <a:effectLst/>
                        <a:latin typeface="Calibri" panose="020F0502020204030204" pitchFamily="34" charset="0"/>
                      </a:endParaRPr>
                    </a:p>
                  </a:txBody>
                  <a:tcPr marL="9525" marR="9525" marT="9525" marB="0" anchor="b"/>
                </a:tc>
              </a:tr>
              <a:tr h="437990">
                <a:tc>
                  <a:txBody>
                    <a:bodyPr/>
                    <a:lstStyle/>
                    <a:p>
                      <a:pPr algn="r" fontAlgn="b"/>
                      <a:r>
                        <a:rPr lang="et-EE" sz="1600" u="none" strike="noStrike">
                          <a:effectLst/>
                        </a:rPr>
                        <a:t>Uuenduslike lahendustega projektide arv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5</a:t>
                      </a:r>
                      <a:endParaRPr lang="et-E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1/4</a:t>
                      </a:r>
                      <a:endParaRPr lang="et-EE" sz="1600" b="0" i="0" u="none" strike="noStrike" dirty="0">
                        <a:solidFill>
                          <a:srgbClr val="000000"/>
                        </a:solidFill>
                        <a:effectLst/>
                        <a:latin typeface="Calibri" panose="020F0502020204030204" pitchFamily="34" charset="0"/>
                      </a:endParaRPr>
                    </a:p>
                  </a:txBody>
                  <a:tcPr marL="9525" marR="9525" marT="9525" marB="0" anchor="b"/>
                </a:tc>
              </a:tr>
              <a:tr h="437990">
                <a:tc>
                  <a:txBody>
                    <a:bodyPr/>
                    <a:lstStyle/>
                    <a:p>
                      <a:pPr algn="r" fontAlgn="b"/>
                      <a:r>
                        <a:rPr lang="et-EE" sz="1600" u="none" strike="noStrike">
                          <a:effectLst/>
                        </a:rPr>
                        <a:t>Koolitusprojektide arv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10</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2/0</a:t>
                      </a:r>
                      <a:endParaRPr lang="et-EE" sz="1600" b="0" i="0" u="none" strike="noStrike" dirty="0">
                        <a:solidFill>
                          <a:srgbClr val="000000"/>
                        </a:solidFill>
                        <a:effectLst/>
                        <a:latin typeface="Calibri" panose="020F0502020204030204" pitchFamily="34" charset="0"/>
                      </a:endParaRPr>
                    </a:p>
                  </a:txBody>
                  <a:tcPr marL="9525" marR="9525" marT="9525" marB="0" anchor="b"/>
                </a:tc>
              </a:tr>
              <a:tr h="437990">
                <a:tc>
                  <a:txBody>
                    <a:bodyPr/>
                    <a:lstStyle/>
                    <a:p>
                      <a:pPr algn="r" fontAlgn="b"/>
                      <a:r>
                        <a:rPr lang="et-EE" sz="1600" u="none" strike="noStrike">
                          <a:effectLst/>
                        </a:rPr>
                        <a:t>koolitusel osalenute arv </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a:effectLst/>
                        </a:rPr>
                        <a:t>100</a:t>
                      </a:r>
                      <a:endParaRPr lang="et-EE"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600" u="none" strike="noStrike" dirty="0">
                          <a:effectLst/>
                        </a:rPr>
                        <a:t>30/0</a:t>
                      </a:r>
                      <a:endParaRPr lang="et-EE"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614370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549275"/>
          </a:xfrm>
        </p:spPr>
        <p:txBody>
          <a:bodyPr>
            <a:normAutofit fontScale="90000"/>
          </a:bodyPr>
          <a:lstStyle/>
          <a:p>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1556384538"/>
              </p:ext>
            </p:extLst>
          </p:nvPr>
        </p:nvGraphicFramePr>
        <p:xfrm>
          <a:off x="838200" y="1825623"/>
          <a:ext cx="10515600" cy="4469668"/>
        </p:xfrm>
        <a:graphic>
          <a:graphicData uri="http://schemas.openxmlformats.org/drawingml/2006/table">
            <a:tbl>
              <a:tblPr firstRow="1" bandRow="1">
                <a:tableStyleId>{5C22544A-7EE6-4342-B048-85BDC9FD1C3A}</a:tableStyleId>
              </a:tblPr>
              <a:tblGrid>
                <a:gridCol w="3663462"/>
                <a:gridCol w="2461846"/>
                <a:gridCol w="4390292"/>
              </a:tblGrid>
              <a:tr h="638524">
                <a:tc>
                  <a:txBody>
                    <a:bodyPr/>
                    <a:lstStyle/>
                    <a:p>
                      <a:pPr algn="ctr"/>
                      <a:r>
                        <a:rPr lang="et-EE" b="0" dirty="0" smtClean="0"/>
                        <a:t>aasta</a:t>
                      </a:r>
                      <a:endParaRPr lang="et-EE" b="0" dirty="0"/>
                    </a:p>
                  </a:txBody>
                  <a:tcPr/>
                </a:tc>
                <a:tc>
                  <a:txBody>
                    <a:bodyPr/>
                    <a:lstStyle/>
                    <a:p>
                      <a:pPr algn="ctr"/>
                      <a:r>
                        <a:rPr lang="et-EE" b="0" dirty="0" smtClean="0"/>
                        <a:t>osakaal</a:t>
                      </a:r>
                      <a:endParaRPr lang="et-EE" b="0" dirty="0"/>
                    </a:p>
                  </a:txBody>
                  <a:tcPr/>
                </a:tc>
                <a:tc>
                  <a:txBody>
                    <a:bodyPr/>
                    <a:lstStyle/>
                    <a:p>
                      <a:pPr algn="ctr"/>
                      <a:r>
                        <a:rPr lang="et-EE" b="0" dirty="0" smtClean="0"/>
                        <a:t>projektide eelarve</a:t>
                      </a:r>
                      <a:endParaRPr lang="et-EE" b="0" dirty="0"/>
                    </a:p>
                  </a:txBody>
                  <a:tcPr/>
                </a:tc>
              </a:tr>
              <a:tr h="638524">
                <a:tc>
                  <a:txBody>
                    <a:bodyPr/>
                    <a:lstStyle/>
                    <a:p>
                      <a:r>
                        <a:rPr lang="et-EE" sz="2400" dirty="0" smtClean="0"/>
                        <a:t>2016</a:t>
                      </a:r>
                      <a:endParaRPr lang="et-EE" sz="2400" dirty="0"/>
                    </a:p>
                  </a:txBody>
                  <a:tcPr/>
                </a:tc>
                <a:tc>
                  <a:txBody>
                    <a:bodyPr/>
                    <a:lstStyle/>
                    <a:p>
                      <a:pPr algn="ctr"/>
                      <a:r>
                        <a:rPr lang="et-EE" sz="2400" b="1" dirty="0" smtClean="0"/>
                        <a:t>20%</a:t>
                      </a:r>
                      <a:endParaRPr lang="et-EE" sz="2400" b="1" dirty="0"/>
                    </a:p>
                  </a:txBody>
                  <a:tcPr/>
                </a:tc>
                <a:tc>
                  <a:txBody>
                    <a:bodyPr/>
                    <a:lstStyle/>
                    <a:p>
                      <a:pPr algn="ctr" fontAlgn="b"/>
                      <a:r>
                        <a:rPr lang="et-EE" sz="2400" b="1" i="0" u="none" strike="noStrike" dirty="0">
                          <a:solidFill>
                            <a:srgbClr val="000000"/>
                          </a:solidFill>
                          <a:effectLst/>
                          <a:latin typeface="Calibri" panose="020F0502020204030204" pitchFamily="34" charset="0"/>
                        </a:rPr>
                        <a:t>560 496,87</a:t>
                      </a:r>
                    </a:p>
                  </a:txBody>
                  <a:tcPr marL="0" marR="0" marT="0" marB="0" anchor="b"/>
                </a:tc>
              </a:tr>
              <a:tr h="638524">
                <a:tc>
                  <a:txBody>
                    <a:bodyPr/>
                    <a:lstStyle/>
                    <a:p>
                      <a:r>
                        <a:rPr lang="et-EE" sz="2400" dirty="0" smtClean="0"/>
                        <a:t>2017</a:t>
                      </a:r>
                      <a:endParaRPr lang="et-EE" sz="2400" dirty="0"/>
                    </a:p>
                  </a:txBody>
                  <a:tcPr/>
                </a:tc>
                <a:tc>
                  <a:txBody>
                    <a:bodyPr/>
                    <a:lstStyle/>
                    <a:p>
                      <a:pPr algn="ctr"/>
                      <a:r>
                        <a:rPr lang="et-EE" sz="2400" b="1" dirty="0" smtClean="0"/>
                        <a:t>30%</a:t>
                      </a:r>
                      <a:endParaRPr lang="et-EE" sz="2400" b="1" dirty="0"/>
                    </a:p>
                  </a:txBody>
                  <a:tcPr/>
                </a:tc>
                <a:tc>
                  <a:txBody>
                    <a:bodyPr/>
                    <a:lstStyle/>
                    <a:p>
                      <a:pPr algn="ctr" fontAlgn="b"/>
                      <a:r>
                        <a:rPr lang="et-EE" sz="2400" b="1" i="0" u="none" strike="noStrike" dirty="0">
                          <a:solidFill>
                            <a:srgbClr val="000000"/>
                          </a:solidFill>
                          <a:effectLst/>
                          <a:latin typeface="Calibri" panose="020F0502020204030204" pitchFamily="34" charset="0"/>
                        </a:rPr>
                        <a:t>1 042 321,31</a:t>
                      </a:r>
                    </a:p>
                  </a:txBody>
                  <a:tcPr marL="0" marR="0" marT="0" marB="0" anchor="b"/>
                </a:tc>
              </a:tr>
              <a:tr h="638524">
                <a:tc>
                  <a:txBody>
                    <a:bodyPr/>
                    <a:lstStyle/>
                    <a:p>
                      <a:r>
                        <a:rPr lang="et-EE" sz="2400" dirty="0" smtClean="0"/>
                        <a:t>2018</a:t>
                      </a:r>
                      <a:endParaRPr lang="et-EE" sz="2400" dirty="0"/>
                    </a:p>
                  </a:txBody>
                  <a:tcPr/>
                </a:tc>
                <a:tc>
                  <a:txBody>
                    <a:bodyPr/>
                    <a:lstStyle/>
                    <a:p>
                      <a:pPr algn="ctr"/>
                      <a:r>
                        <a:rPr lang="et-EE" sz="2400" b="1" dirty="0" smtClean="0"/>
                        <a:t>20%</a:t>
                      </a:r>
                      <a:endParaRPr lang="et-EE" sz="2400" b="1" dirty="0"/>
                    </a:p>
                  </a:txBody>
                  <a:tcPr/>
                </a:tc>
                <a:tc>
                  <a:txBody>
                    <a:bodyPr/>
                    <a:lstStyle/>
                    <a:p>
                      <a:pPr algn="ctr" fontAlgn="b"/>
                      <a:r>
                        <a:rPr lang="et-EE" sz="2400" b="1" i="0" u="none" strike="noStrike" dirty="0">
                          <a:solidFill>
                            <a:srgbClr val="000000"/>
                          </a:solidFill>
                          <a:effectLst/>
                          <a:latin typeface="Calibri" panose="020F0502020204030204" pitchFamily="34" charset="0"/>
                        </a:rPr>
                        <a:t>694 880,87</a:t>
                      </a:r>
                    </a:p>
                  </a:txBody>
                  <a:tcPr marL="0" marR="0" marT="0" marB="0" anchor="b"/>
                </a:tc>
              </a:tr>
              <a:tr h="638524">
                <a:tc>
                  <a:txBody>
                    <a:bodyPr/>
                    <a:lstStyle/>
                    <a:p>
                      <a:r>
                        <a:rPr lang="et-EE" sz="2400" dirty="0" smtClean="0"/>
                        <a:t>2019</a:t>
                      </a:r>
                      <a:endParaRPr lang="et-EE" sz="2400" dirty="0"/>
                    </a:p>
                  </a:txBody>
                  <a:tcPr/>
                </a:tc>
                <a:tc>
                  <a:txBody>
                    <a:bodyPr/>
                    <a:lstStyle/>
                    <a:p>
                      <a:pPr algn="ctr"/>
                      <a:r>
                        <a:rPr lang="et-EE" sz="2400" b="1" dirty="0" smtClean="0"/>
                        <a:t>20%</a:t>
                      </a:r>
                      <a:endParaRPr lang="et-EE" sz="2400" b="1" dirty="0"/>
                    </a:p>
                  </a:txBody>
                  <a:tcPr/>
                </a:tc>
                <a:tc>
                  <a:txBody>
                    <a:bodyPr/>
                    <a:lstStyle/>
                    <a:p>
                      <a:pPr algn="ctr" fontAlgn="b"/>
                      <a:r>
                        <a:rPr lang="et-EE" sz="2400" b="1" i="0" u="none" strike="noStrike" dirty="0">
                          <a:solidFill>
                            <a:srgbClr val="000000"/>
                          </a:solidFill>
                          <a:effectLst/>
                          <a:latin typeface="Calibri" panose="020F0502020204030204" pitchFamily="34" charset="0"/>
                        </a:rPr>
                        <a:t>694 880,87</a:t>
                      </a:r>
                    </a:p>
                  </a:txBody>
                  <a:tcPr marL="0" marR="0" marT="0" marB="0" anchor="b"/>
                </a:tc>
              </a:tr>
              <a:tr h="638524">
                <a:tc>
                  <a:txBody>
                    <a:bodyPr/>
                    <a:lstStyle/>
                    <a:p>
                      <a:r>
                        <a:rPr lang="et-EE" sz="2400" dirty="0" smtClean="0"/>
                        <a:t>2020</a:t>
                      </a:r>
                      <a:endParaRPr lang="et-EE" sz="2400" dirty="0"/>
                    </a:p>
                  </a:txBody>
                  <a:tcPr/>
                </a:tc>
                <a:tc>
                  <a:txBody>
                    <a:bodyPr/>
                    <a:lstStyle/>
                    <a:p>
                      <a:pPr algn="ctr"/>
                      <a:r>
                        <a:rPr lang="et-EE" sz="2400" b="1" dirty="0" smtClean="0"/>
                        <a:t>10%</a:t>
                      </a:r>
                      <a:endParaRPr lang="et-EE" sz="2400" b="1" dirty="0"/>
                    </a:p>
                  </a:txBody>
                  <a:tcPr/>
                </a:tc>
                <a:tc>
                  <a:txBody>
                    <a:bodyPr/>
                    <a:lstStyle/>
                    <a:p>
                      <a:pPr algn="ctr" fontAlgn="b"/>
                      <a:r>
                        <a:rPr lang="et-EE" sz="2400" b="1" i="0" u="none" strike="noStrike" dirty="0">
                          <a:solidFill>
                            <a:srgbClr val="000000"/>
                          </a:solidFill>
                          <a:effectLst/>
                          <a:latin typeface="Calibri" panose="020F0502020204030204" pitchFamily="34" charset="0"/>
                        </a:rPr>
                        <a:t>347 440,44</a:t>
                      </a:r>
                    </a:p>
                  </a:txBody>
                  <a:tcPr marL="0" marR="0" marT="0" marB="0" anchor="b"/>
                </a:tc>
              </a:tr>
              <a:tr h="638524">
                <a:tc>
                  <a:txBody>
                    <a:bodyPr/>
                    <a:lstStyle/>
                    <a:p>
                      <a:r>
                        <a:rPr lang="et-EE" sz="2400" dirty="0" smtClean="0"/>
                        <a:t>KOKKU</a:t>
                      </a:r>
                      <a:endParaRPr lang="et-EE" sz="2400" dirty="0"/>
                    </a:p>
                  </a:txBody>
                  <a:tcPr/>
                </a:tc>
                <a:tc>
                  <a:txBody>
                    <a:bodyPr/>
                    <a:lstStyle/>
                    <a:p>
                      <a:pPr algn="ctr"/>
                      <a:r>
                        <a:rPr lang="et-EE" sz="2400" b="1" dirty="0" smtClean="0"/>
                        <a:t>100%</a:t>
                      </a:r>
                      <a:endParaRPr lang="et-EE" sz="2400" b="1" dirty="0"/>
                    </a:p>
                  </a:txBody>
                  <a:tcPr/>
                </a:tc>
                <a:tc>
                  <a:txBody>
                    <a:bodyPr/>
                    <a:lstStyle/>
                    <a:p>
                      <a:pPr marL="0" algn="ctr" defTabSz="914400" rtl="0" eaLnBrk="1" fontAlgn="b" latinLnBrk="0" hangingPunct="1"/>
                      <a:r>
                        <a:rPr lang="et-EE" sz="2400" b="1" i="0" u="none" strike="noStrike" kern="1200" dirty="0">
                          <a:solidFill>
                            <a:srgbClr val="000000"/>
                          </a:solidFill>
                          <a:effectLst/>
                          <a:latin typeface="Calibri" panose="020F0502020204030204" pitchFamily="34" charset="0"/>
                          <a:ea typeface="+mn-ea"/>
                          <a:cs typeface="+mn-cs"/>
                        </a:rPr>
                        <a:t>3 340 020,36</a:t>
                      </a:r>
                    </a:p>
                  </a:txBody>
                  <a:tcPr marL="0" marR="0" marT="0" marB="0" anchor="b"/>
                </a:tc>
              </a:tr>
            </a:tbl>
          </a:graphicData>
        </a:graphic>
      </p:graphicFrame>
    </p:spTree>
    <p:extLst>
      <p:ext uri="{BB962C8B-B14F-4D97-AF65-F5344CB8AC3E}">
        <p14:creationId xmlns:p14="http://schemas.microsoft.com/office/powerpoint/2010/main" val="236427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791322"/>
          </a:xfrm>
        </p:spPr>
        <p:txBody>
          <a:bodyPr/>
          <a:lstStyle/>
          <a:p>
            <a:r>
              <a:rPr lang="et-EE" dirty="0" smtClean="0"/>
              <a:t>Ettepanekud: </a:t>
            </a:r>
            <a:endParaRPr lang="et-EE" dirty="0"/>
          </a:p>
        </p:txBody>
      </p:sp>
      <p:sp>
        <p:nvSpPr>
          <p:cNvPr id="3" name="Sisu kohatäide 2"/>
          <p:cNvSpPr>
            <a:spLocks noGrp="1"/>
          </p:cNvSpPr>
          <p:nvPr>
            <p:ph idx="1"/>
          </p:nvPr>
        </p:nvSpPr>
        <p:spPr>
          <a:xfrm>
            <a:off x="838200" y="1353671"/>
            <a:ext cx="10515600" cy="4823292"/>
          </a:xfrm>
        </p:spPr>
        <p:txBody>
          <a:bodyPr>
            <a:normAutofit fontScale="92500" lnSpcReduction="20000"/>
          </a:bodyPr>
          <a:lstStyle/>
          <a:p>
            <a:pPr marL="0" indent="0">
              <a:buNone/>
            </a:pPr>
            <a:r>
              <a:rPr lang="et-EE" dirty="0"/>
              <a:t>1 Jõgevamaa Kodukandi Ühendus teeb ettepaneku suurendada ühisprojektide projektijuhtimise suurust 5%-</a:t>
            </a:r>
            <a:r>
              <a:rPr lang="et-EE" dirty="0" err="1"/>
              <a:t>lt</a:t>
            </a:r>
            <a:r>
              <a:rPr lang="et-EE" dirty="0"/>
              <a:t> ( praegu kehtiva strateegia rakenduskavas) 20% -</a:t>
            </a:r>
            <a:r>
              <a:rPr lang="et-EE" dirty="0" err="1"/>
              <a:t>le</a:t>
            </a:r>
            <a:r>
              <a:rPr lang="et-EE" dirty="0"/>
              <a:t> , mis on lubatud maaeluministri määruse nr 11 paragrahv 31 lg 1 p17 . Kuna ühisprojektide puhul on tegemist pikaajaliste projektidega ( minimaalselt 24 kuud), siis on tegemist mahuka tööga projektijuhtimisel. Tunnitasu ei tohi määruse alusel  ületada 10 eurot.</a:t>
            </a:r>
          </a:p>
          <a:p>
            <a:pPr marL="0" indent="0">
              <a:buNone/>
            </a:pPr>
            <a:r>
              <a:rPr lang="et-EE" dirty="0" smtClean="0"/>
              <a:t>2</a:t>
            </a:r>
            <a:r>
              <a:rPr lang="et-EE" dirty="0"/>
              <a:t>. Jõgevamaa Koostöökoja strateegia rakenduskavas on meede 2.2 Kogukondade strateegia ettenähtud äriplaani esitamine kui investeering ületab 10 000. Näeme, et see on vajalik ainult kogukonna teenuste puhul, seega teha muudatus äriplaani esitamise nõude osas.</a:t>
            </a:r>
          </a:p>
          <a:p>
            <a:pPr marL="0" indent="0">
              <a:buNone/>
            </a:pPr>
            <a:r>
              <a:rPr lang="et-EE" dirty="0" smtClean="0"/>
              <a:t>3</a:t>
            </a:r>
            <a:r>
              <a:rPr lang="et-EE" dirty="0"/>
              <a:t>. Samuti peaks üle vaatama soovitusliku äriplaani vormi, mis on konkreetse teenuse või toote arendusplaan, mitte ettevõtte kui terviku äriplaan</a:t>
            </a:r>
            <a:r>
              <a:rPr lang="et-EE" dirty="0" smtClean="0"/>
              <a:t>.</a:t>
            </a:r>
          </a:p>
          <a:p>
            <a:pPr marL="0" indent="0">
              <a:buNone/>
            </a:pPr>
            <a:r>
              <a:rPr lang="et-EE" dirty="0" smtClean="0"/>
              <a:t>4. </a:t>
            </a:r>
            <a:r>
              <a:rPr lang="et-EE" dirty="0"/>
              <a:t>Kuna 2017. aastaks planeerisime rohkem raha toetusteks välja jagada siis teen ettepaneku tõsta 2017. aastaks investeeringute maksimumsummad 70 000€ peale</a:t>
            </a:r>
          </a:p>
          <a:p>
            <a:endParaRPr lang="et-EE" dirty="0"/>
          </a:p>
        </p:txBody>
      </p:sp>
    </p:spTree>
    <p:extLst>
      <p:ext uri="{BB962C8B-B14F-4D97-AF65-F5344CB8AC3E}">
        <p14:creationId xmlns:p14="http://schemas.microsoft.com/office/powerpoint/2010/main" val="511942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725</Words>
  <Application>Microsoft Office PowerPoint</Application>
  <PresentationFormat>Laiekraan</PresentationFormat>
  <Paragraphs>189</Paragraphs>
  <Slides>17</Slides>
  <Notes>7</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17</vt:i4>
      </vt:variant>
    </vt:vector>
  </HeadingPairs>
  <TitlesOfParts>
    <vt:vector size="21" baseType="lpstr">
      <vt:lpstr>Arial</vt:lpstr>
      <vt:lpstr>Calibri</vt:lpstr>
      <vt:lpstr>Calibri Light</vt:lpstr>
      <vt:lpstr>Office'i kujundus</vt:lpstr>
      <vt:lpstr>STRATEEGIASEMINAR</vt:lpstr>
      <vt:lpstr>PowerPointi esitlus</vt:lpstr>
      <vt:lpstr>Strateegia lk 55:</vt:lpstr>
      <vt:lpstr>PowerPointi esitlus</vt:lpstr>
      <vt:lpstr>PowerPointi esitlus</vt:lpstr>
      <vt:lpstr>PowerPointi esitlus</vt:lpstr>
      <vt:lpstr>PowerPointi esitlus</vt:lpstr>
      <vt:lpstr>PowerPointi esitlus</vt:lpstr>
      <vt:lpstr>Ettepanekud: </vt:lpstr>
      <vt:lpstr> </vt:lpstr>
      <vt:lpstr>PowerPointi esitlus</vt:lpstr>
      <vt:lpstr>PowerPointi esitlus</vt:lpstr>
      <vt:lpstr>PowerPointi esitlus</vt:lpstr>
      <vt:lpstr>PowerPointi esitlus</vt:lpstr>
      <vt:lpstr>PowerPointi esitlus</vt:lpstr>
      <vt:lpstr>PowerPointi esitlus</vt:lpstr>
      <vt:lpstr>Tänud abi eest! Kohtume üldkoosolekul 27. septembril Pajusis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STRATEEGIASEMINAR</dc:title>
  <dc:creator>Aive Tamm</dc:creator>
  <cp:lastModifiedBy>Aive Tamm</cp:lastModifiedBy>
  <cp:revision>40</cp:revision>
  <dcterms:created xsi:type="dcterms:W3CDTF">2016-09-05T06:25:50Z</dcterms:created>
  <dcterms:modified xsi:type="dcterms:W3CDTF">2016-09-19T07:39:35Z</dcterms:modified>
</cp:coreProperties>
</file>